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4"/>
  </p:notesMasterIdLst>
  <p:handoutMasterIdLst>
    <p:handoutMasterId r:id="rId35"/>
  </p:handoutMasterIdLst>
  <p:sldIdLst>
    <p:sldId id="256" r:id="rId2"/>
    <p:sldId id="271" r:id="rId3"/>
    <p:sldId id="402" r:id="rId4"/>
    <p:sldId id="403" r:id="rId5"/>
    <p:sldId id="329" r:id="rId6"/>
    <p:sldId id="379" r:id="rId7"/>
    <p:sldId id="380" r:id="rId8"/>
    <p:sldId id="330" r:id="rId9"/>
    <p:sldId id="371" r:id="rId10"/>
    <p:sldId id="372" r:id="rId11"/>
    <p:sldId id="388" r:id="rId12"/>
    <p:sldId id="360" r:id="rId13"/>
    <p:sldId id="282" r:id="rId14"/>
    <p:sldId id="368" r:id="rId15"/>
    <p:sldId id="285" r:id="rId16"/>
    <p:sldId id="338" r:id="rId17"/>
    <p:sldId id="369" r:id="rId18"/>
    <p:sldId id="325" r:id="rId19"/>
    <p:sldId id="326" r:id="rId20"/>
    <p:sldId id="370" r:id="rId21"/>
    <p:sldId id="389" r:id="rId22"/>
    <p:sldId id="387" r:id="rId23"/>
    <p:sldId id="400" r:id="rId24"/>
    <p:sldId id="382" r:id="rId25"/>
    <p:sldId id="401" r:id="rId26"/>
    <p:sldId id="384" r:id="rId27"/>
    <p:sldId id="386" r:id="rId28"/>
    <p:sldId id="352" r:id="rId29"/>
    <p:sldId id="301" r:id="rId30"/>
    <p:sldId id="302" r:id="rId31"/>
    <p:sldId id="378" r:id="rId32"/>
    <p:sldId id="333" r:id="rId33"/>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9"/>
    <a:srgbClr val="1E90BC"/>
    <a:srgbClr val="1EAEBD"/>
    <a:srgbClr val="1EBCC2"/>
    <a:srgbClr val="73D4D6"/>
    <a:srgbClr val="4774B2"/>
    <a:srgbClr val="86DCAB"/>
    <a:srgbClr val="BDEDF1"/>
    <a:srgbClr val="B3EBEF"/>
    <a:srgbClr val="A9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5" autoAdjust="0"/>
    <p:restoredTop sz="24789" autoAdjust="0"/>
  </p:normalViewPr>
  <p:slideViewPr>
    <p:cSldViewPr snapToGrid="0" snapToObjects="1">
      <p:cViewPr varScale="1">
        <p:scale>
          <a:sx n="89" d="100"/>
          <a:sy n="89" d="100"/>
        </p:scale>
        <p:origin x="955" y="72"/>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25.10.2022</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25.10.2022</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ist es, 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a:t>
            </a:r>
            <a:r>
              <a:rPr lang="de-DE" sz="1050" b="0" dirty="0"/>
              <a:t>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a:effectLst/>
              </a:rPr>
              <a:t>Orientierungsstufe in Klasse</a:t>
            </a:r>
            <a:r>
              <a:rPr lang="de-DE" b="1" kern="1200" baseline="0" dirty="0">
                <a:effectLst/>
              </a:rPr>
              <a:t> 5/6</a:t>
            </a:r>
            <a:endParaRPr lang="de-DE" kern="1200" dirty="0">
              <a:effectLst/>
            </a:endParaRPr>
          </a:p>
          <a:p>
            <a:pPr marL="171346" indent="-171346">
              <a:lnSpc>
                <a:spcPct val="110000"/>
              </a:lnSpc>
              <a:buFont typeface="Arial" panose="020B0604020202020204" pitchFamily="34" charset="0"/>
              <a:buChar char="•"/>
            </a:pPr>
            <a:r>
              <a:rPr lang="de-DE" kern="1200" dirty="0">
                <a:effectLst/>
              </a:rPr>
              <a:t>In den Klassen 5 und 6 orientieren sich die Noten </a:t>
            </a:r>
            <a:r>
              <a:rPr lang="de-DE" b="1" kern="1200" dirty="0">
                <a:effectLst/>
              </a:rPr>
              <a:t>ausschließlich am mittleren Niveau, das zum Realschulabschluss führt</a:t>
            </a:r>
            <a:r>
              <a:rPr lang="de-DE" kern="1200" dirty="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a:effectLst/>
              </a:rPr>
              <a:t>Am Ende von Klasse 5 gibt es kein Sitzenbleiben. Erst zum </a:t>
            </a:r>
            <a:r>
              <a:rPr lang="de-DE" b="1" kern="1200" dirty="0">
                <a:effectLst/>
              </a:rPr>
              <a:t>Ende Klasse 6 </a:t>
            </a:r>
            <a:r>
              <a:rPr lang="de-DE" kern="1200" dirty="0">
                <a:effectLst/>
              </a:rPr>
              <a:t>wird anhand der Noten entschieden, ob Schülerinnen und Schüler nach der Orientierungsstufe auf dem </a:t>
            </a:r>
            <a:r>
              <a:rPr lang="de-DE" b="1" kern="1200" dirty="0">
                <a:effectLst/>
              </a:rPr>
              <a:t>mittleren oder grundlegenden Niveau weiterlernen</a:t>
            </a:r>
            <a:r>
              <a:rPr lang="de-DE" kern="1200" dirty="0">
                <a:effectLst/>
              </a:rPr>
              <a:t>.</a:t>
            </a:r>
          </a:p>
          <a:p>
            <a:pPr>
              <a:lnSpc>
                <a:spcPct val="110000"/>
              </a:lnSpc>
            </a:pPr>
            <a:r>
              <a:rPr lang="de-DE" kern="1200" dirty="0">
                <a:effectLst/>
              </a:rPr>
              <a:t>  </a:t>
            </a:r>
          </a:p>
          <a:p>
            <a:pPr lvl="0">
              <a:lnSpc>
                <a:spcPct val="110000"/>
              </a:lnSpc>
            </a:pPr>
            <a:r>
              <a:rPr lang="de-DE" b="1" kern="1200" dirty="0">
                <a:effectLst/>
              </a:rPr>
              <a:t>Unterricht in Klasse 7 bis 10</a:t>
            </a:r>
          </a:p>
          <a:p>
            <a:pPr marL="171346" indent="-171346">
              <a:lnSpc>
                <a:spcPct val="110000"/>
              </a:lnSpc>
              <a:buFont typeface="Arial" panose="020B0604020202020204" pitchFamily="34" charset="0"/>
              <a:buChar char="•"/>
            </a:pPr>
            <a:r>
              <a:rPr lang="de-DE" kern="1200" dirty="0">
                <a:effectLst/>
              </a:rPr>
              <a:t>Die Realschulen können in den </a:t>
            </a:r>
            <a:r>
              <a:rPr lang="de-DE" b="1" kern="1200" dirty="0">
                <a:effectLst/>
              </a:rPr>
              <a:t>Klassen 7 bis 9 </a:t>
            </a:r>
            <a:r>
              <a:rPr lang="de-DE" kern="1200" dirty="0">
                <a:effectLst/>
              </a:rPr>
              <a:t>die Schülerinnen und Schüler nach ihrem Leistungsvermögen (auf grundlegendem oder mittlerem Niveau) </a:t>
            </a:r>
            <a:r>
              <a:rPr lang="de-DE" b="1" dirty="0"/>
              <a:t>in getrennten Gruppen oder in getrennten Klassen </a:t>
            </a:r>
            <a:r>
              <a:rPr lang="de-DE" dirty="0"/>
              <a:t>unterrichten</a:t>
            </a:r>
            <a:r>
              <a:rPr lang="de-DE" kern="1200" dirty="0">
                <a:effectLst/>
              </a:rPr>
              <a:t>. Am </a:t>
            </a:r>
            <a:r>
              <a:rPr lang="de-DE" b="1" kern="1200" dirty="0">
                <a:effectLst/>
              </a:rPr>
              <a:t>Ende von Klasse 7 und 8 </a:t>
            </a:r>
            <a:r>
              <a:rPr lang="de-DE" kern="1200" dirty="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a:effectLst/>
              </a:rPr>
              <a:t>Schülerinnen und Schüler, die in Klasse 9 auf dem </a:t>
            </a:r>
            <a:r>
              <a:rPr lang="de-DE" b="1" kern="1200" dirty="0">
                <a:effectLst/>
              </a:rPr>
              <a:t>grundlegenden Niveau </a:t>
            </a:r>
            <a:r>
              <a:rPr lang="de-DE" kern="1200" dirty="0">
                <a:effectLst/>
              </a:rPr>
              <a:t>gelernt haben, absolvieren am Ende von </a:t>
            </a:r>
            <a:r>
              <a:rPr lang="de-DE" b="1" kern="1200" dirty="0">
                <a:effectLst/>
              </a:rPr>
              <a:t>Klasse 9 die Hauptschulabschlussprüfung </a:t>
            </a:r>
            <a:r>
              <a:rPr lang="de-DE" kern="1200" dirty="0">
                <a:effectLst/>
              </a:rPr>
              <a:t>an der Realschule. </a:t>
            </a:r>
          </a:p>
          <a:p>
            <a:pPr marL="171346" indent="-171346">
              <a:lnSpc>
                <a:spcPct val="110000"/>
              </a:lnSpc>
              <a:buFont typeface="Arial" panose="020B0604020202020204" pitchFamily="34" charset="0"/>
              <a:buChar char="•"/>
            </a:pPr>
            <a:r>
              <a:rPr lang="de-DE" kern="1200" dirty="0">
                <a:effectLst/>
              </a:rPr>
              <a:t>In </a:t>
            </a:r>
            <a:r>
              <a:rPr lang="de-DE" b="1" kern="1200" dirty="0">
                <a:effectLst/>
              </a:rPr>
              <a:t>Klasse 10</a:t>
            </a:r>
            <a:r>
              <a:rPr lang="de-DE" kern="1200" dirty="0">
                <a:effectLst/>
              </a:rPr>
              <a:t>, die mit der </a:t>
            </a:r>
            <a:r>
              <a:rPr lang="de-DE" b="1" kern="1200" dirty="0">
                <a:effectLst/>
              </a:rPr>
              <a:t>Realschulabschlussprüfung </a:t>
            </a:r>
            <a:r>
              <a:rPr lang="de-DE" b="0" kern="1200" dirty="0">
                <a:effectLst/>
              </a:rPr>
              <a:t>abschließt, </a:t>
            </a:r>
            <a:r>
              <a:rPr lang="de-DE" dirty="0"/>
              <a:t>wird </a:t>
            </a:r>
            <a:r>
              <a:rPr lang="de-DE" b="1" dirty="0"/>
              <a:t>ausschließlich </a:t>
            </a:r>
            <a:r>
              <a:rPr lang="de-DE" dirty="0"/>
              <a:t>auf </a:t>
            </a:r>
            <a:r>
              <a:rPr lang="de-DE" b="1" dirty="0"/>
              <a:t>mittlerem Niveau </a:t>
            </a:r>
            <a:r>
              <a:rPr lang="de-DE" dirty="0"/>
              <a:t>unterrichtet.</a:t>
            </a:r>
            <a:endParaRPr lang="de-DE" kern="1200" dirty="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kann:</a:t>
            </a:r>
          </a:p>
          <a:p>
            <a:pPr marL="628269" lvl="1" indent="-171346">
              <a:lnSpc>
                <a:spcPct val="110000"/>
              </a:lnSpc>
              <a:buFont typeface="Wingdings" panose="05000000000000000000" pitchFamily="2" charset="2"/>
              <a:buChar char="§"/>
              <a:defRPr/>
            </a:pPr>
            <a:r>
              <a:rPr lang="de-DE" b="1" dirty="0"/>
              <a:t>zweite Fremdsprache (meist Französisch) (ab Klasse 6)</a:t>
            </a:r>
          </a:p>
          <a:p>
            <a:pPr marL="628269" lvl="1" indent="-171346">
              <a:lnSpc>
                <a:spcPct val="110000"/>
              </a:lnSpc>
              <a:buFont typeface="Wingdings" panose="05000000000000000000" pitchFamily="2" charset="2"/>
              <a:buChar char="§"/>
            </a:pPr>
            <a:r>
              <a:rPr lang="de-DE" b="1" dirty="0"/>
              <a:t>Technik (ab Klasse 7)</a:t>
            </a:r>
          </a:p>
          <a:p>
            <a:pPr marL="628269" lvl="1" indent="-171346">
              <a:lnSpc>
                <a:spcPct val="110000"/>
              </a:lnSpc>
              <a:buFont typeface="Wingdings" panose="05000000000000000000" pitchFamily="2" charset="2"/>
              <a:buChar char="§"/>
            </a:pPr>
            <a:r>
              <a:rPr lang="de-DE" b="1" dirty="0"/>
              <a:t>Alltagskultur, Ernährung, Soziales (AES) (ab Klasse 7)</a:t>
            </a:r>
          </a:p>
          <a:p>
            <a:pPr>
              <a:lnSpc>
                <a:spcPct val="110000"/>
              </a:lnSpc>
            </a:pPr>
            <a:endParaRPr lang="de-DE" dirty="0"/>
          </a:p>
          <a:p>
            <a:pPr marL="169462" indent="-169462">
              <a:lnSpc>
                <a:spcPct val="110000"/>
              </a:lnSpc>
              <a:buFont typeface="Arial" panose="020B0604020202020204" pitchFamily="34" charset="0"/>
              <a:buChar char="•"/>
            </a:pPr>
            <a:r>
              <a:rPr lang="de-DE" dirty="0"/>
              <a:t>Ab dem Schuljahr 2019/2020 wird an den Realschulen das </a:t>
            </a:r>
            <a:r>
              <a:rPr lang="de-DE" b="1" dirty="0"/>
              <a:t>Wahlfach Informatik </a:t>
            </a:r>
            <a:r>
              <a:rPr lang="de-DE" dirty="0"/>
              <a:t>ab Klasse 8 angeboten. Dieses können die Schülerinnen und Schüler freiwillig zusätzlich wählen.</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An 14 Standorten gibt es Gymnasien mit einem </a:t>
            </a:r>
            <a:r>
              <a:rPr lang="de-DE" sz="1000" b="1" dirty="0">
                <a:cs typeface="Arial" panose="020B0604020202020204" pitchFamily="34" charset="0"/>
              </a:rPr>
              <a:t>Hochbegabtenzug</a:t>
            </a:r>
            <a:r>
              <a:rPr lang="de-DE" sz="1000" dirty="0">
                <a:cs typeface="Arial" panose="020B0604020202020204" pitchFamily="34" charset="0"/>
              </a:rPr>
              <a:t>.</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a:cs typeface="Arial" panose="020B0604020202020204" pitchFamily="34" charset="0"/>
              </a:rPr>
              <a:t>.</a:t>
            </a:r>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das </a:t>
            </a:r>
            <a:r>
              <a:rPr lang="de-DE" sz="1000" b="1" dirty="0"/>
              <a:t>erweiterte Niveau, das zum Abitur </a:t>
            </a:r>
            <a:r>
              <a:rPr lang="de-DE" sz="1000" dirty="0"/>
              <a:t>führt, das </a:t>
            </a:r>
            <a:r>
              <a:rPr lang="de-DE" sz="1000" b="1" dirty="0"/>
              <a:t>mittlere, zum Realschulabschluss führende Niveau sowie </a:t>
            </a:r>
            <a:r>
              <a:rPr lang="de-DE" sz="1000" dirty="0"/>
              <a:t>das </a:t>
            </a:r>
            <a:r>
              <a:rPr lang="de-DE" sz="1000" b="1" dirty="0"/>
              <a:t>grundlegende, zum Hauptschulabschluss führende Niveau</a:t>
            </a:r>
            <a:r>
              <a:rPr lang="de-DE" sz="1000" dirty="0"/>
              <a:t>. 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Projekte).</a:t>
            </a:r>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(IMP) anbieten.</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a:p>
          <a:p>
            <a:pPr marL="285577" indent="-285577">
              <a:lnSpc>
                <a:spcPct val="120000"/>
              </a:lnSpc>
              <a:buFont typeface="Arial" panose="020B0604020202020204" pitchFamily="34" charset="0"/>
              <a:buChar char="•"/>
              <a:defRPr/>
            </a:pPr>
            <a:endParaRPr lang="de-DE" dirty="0"/>
          </a:p>
          <a:p>
            <a:pPr marL="285577" indent="-285577">
              <a:lnSpc>
                <a:spcPct val="120000"/>
              </a:lnSpc>
              <a:buFont typeface="Arial" panose="020B0604020202020204" pitchFamily="34" charset="0"/>
              <a:buChar char="•"/>
              <a:defRPr/>
            </a:pPr>
            <a:endParaRPr lang="de-DE" dirty="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a:t>Mit dieser Informationsveranstaltung möchten wir Sie dabei unterstützen. </a:t>
            </a:r>
          </a:p>
          <a:p>
            <a:endParaRPr lang="de-DE" dirty="0"/>
          </a:p>
          <a:p>
            <a:r>
              <a:rPr lang="de-DE" u="sng" dirty="0"/>
              <a:t>Zur Gliederung der Präsentation</a:t>
            </a:r>
            <a:r>
              <a:rPr lang="de-DE" dirty="0"/>
              <a:t>: </a:t>
            </a:r>
          </a:p>
          <a:p>
            <a:pPr marL="169462" indent="-169462">
              <a:buFont typeface="Arial" panose="020B0604020202020204" pitchFamily="34" charset="0"/>
              <a:buChar char="•"/>
            </a:pPr>
            <a:r>
              <a:rPr lang="de-DE" dirty="0"/>
              <a:t>Ausgehend von ersten </a:t>
            </a:r>
            <a:r>
              <a:rPr lang="de-DE" b="1" dirty="0"/>
              <a:t>Informationen und Überlegungen zum schulischen Übergang </a:t>
            </a:r>
          </a:p>
          <a:p>
            <a:r>
              <a:rPr lang="de-DE" b="1" dirty="0"/>
              <a:t>    </a:t>
            </a:r>
            <a:r>
              <a:rPr lang="de-DE" dirty="0"/>
              <a:t>(Punkt 1) </a:t>
            </a:r>
          </a:p>
          <a:p>
            <a:pPr marL="169462" indent="-169462">
              <a:buFont typeface="Arial" panose="020B0604020202020204" pitchFamily="34" charset="0"/>
              <a:buChar char="•"/>
            </a:pPr>
            <a:r>
              <a:rPr lang="de-DE" dirty="0"/>
              <a:t>möchten wir Ihnen die </a:t>
            </a:r>
            <a:r>
              <a:rPr lang="de-DE" b="1" dirty="0"/>
              <a:t>wichtigsten Bildungswege </a:t>
            </a:r>
            <a:r>
              <a:rPr lang="de-DE" dirty="0"/>
              <a:t>(Punkt 2) vorstellen,</a:t>
            </a:r>
          </a:p>
          <a:p>
            <a:pPr marL="169462" indent="-169462">
              <a:buFont typeface="Arial" panose="020B0604020202020204" pitchFamily="34" charset="0"/>
              <a:buChar char="•"/>
            </a:pPr>
            <a:r>
              <a:rPr lang="de-DE" dirty="0"/>
              <a:t>um dann auf die </a:t>
            </a:r>
            <a:r>
              <a:rPr lang="de-DE" b="1" dirty="0"/>
              <a:t>nächsten Schritte </a:t>
            </a:r>
            <a:r>
              <a:rPr lang="de-DE" dirty="0"/>
              <a:t>(Punkt 3) einzugehen, nachdem Sie sich für die für Ihr Kind am</a:t>
            </a:r>
            <a:r>
              <a:rPr lang="de-DE" baseline="0" dirty="0"/>
              <a:t> besten passende</a:t>
            </a:r>
            <a:r>
              <a:rPr lang="de-DE" dirty="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a:p>
          <a:p>
            <a:pPr marL="166831" indent="-166831">
              <a:buFont typeface="Arial" panose="020B0604020202020204" pitchFamily="34" charset="0"/>
              <a:buChar char="•"/>
            </a:pPr>
            <a:r>
              <a:rPr lang="de-DE" dirty="0"/>
              <a:t>So besteht an den </a:t>
            </a:r>
            <a:r>
              <a:rPr lang="de-DE" b="1" dirty="0"/>
              <a:t>allgemein bildenden und beruflichen Gymnasien wie auch an einer Gemeinschaftsschule mit Oberstufe </a:t>
            </a:r>
            <a:r>
              <a:rPr lang="de-DE" dirty="0"/>
              <a:t>die Möglichkeit, die </a:t>
            </a:r>
            <a:r>
              <a:rPr lang="de-DE" b="1" dirty="0"/>
              <a:t>allgemeine Hochschulreife </a:t>
            </a:r>
            <a:r>
              <a:rPr lang="de-DE" dirty="0"/>
              <a:t>zu erwerben.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r>
              <a:rPr lang="de-DE" dirty="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a:t>Fachschulreife</a:t>
            </a:r>
            <a:r>
              <a:rPr lang="de-DE" dirty="0"/>
              <a:t>, verbunden mit der Möglichkeit 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kaufmännischen 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69543" indent="-169543">
              <a:buFont typeface="Arial" panose="020B0604020202020204" pitchFamily="34" charset="0"/>
              <a:buChar char="•"/>
            </a:pPr>
            <a:r>
              <a:rPr lang="de-DE" b="0" dirty="0"/>
              <a:t>Durch ihren </a:t>
            </a:r>
            <a:r>
              <a:rPr lang="de-DE" b="1" dirty="0"/>
              <a:t>engen Theorie-Praxis-Bezug </a:t>
            </a:r>
            <a:r>
              <a:rPr lang="de-DE" b="0" dirty="0"/>
              <a:t>vermitteln die Berufskollegs eine entsprechende berufliche Qualifikation und gleichzeitig eine erweiterte allgemeine Bildung.</a:t>
            </a:r>
          </a:p>
          <a:p>
            <a:endParaRPr lang="de-DE" b="0" dirty="0"/>
          </a:p>
          <a:p>
            <a:pPr marL="169543" indent="-169543">
              <a:buFont typeface="Arial" panose="020B0604020202020204" pitchFamily="34" charset="0"/>
              <a:buChar char="•"/>
            </a:pPr>
            <a:r>
              <a:rPr lang="de-DE" b="0" dirty="0"/>
              <a:t>Es werden </a:t>
            </a:r>
            <a:r>
              <a:rPr lang="de-DE" b="0" baseline="0" dirty="0"/>
              <a:t>Berufskollegs in </a:t>
            </a:r>
            <a:r>
              <a:rPr lang="de-DE" b="1" baseline="0" dirty="0"/>
              <a:t>technischen, kaufmännischen, hauswirtschaftlichen, pflegerischen und sozialpädagogischen Richtungen </a:t>
            </a:r>
            <a:r>
              <a:rPr lang="de-DE" b="0" baseline="0" dirty="0"/>
              <a:t>in einjährigen, zweijährigen und dreijährigen Ausbildungsmodellen angeboten. </a:t>
            </a:r>
          </a:p>
          <a:p>
            <a:endParaRPr lang="de-DE" b="0" dirty="0"/>
          </a:p>
          <a:p>
            <a:pPr marL="169543" indent="-169543">
              <a:buFont typeface="Arial" panose="020B0604020202020204" pitchFamily="34" charset="0"/>
              <a:buChar char="•"/>
            </a:pPr>
            <a:r>
              <a:rPr lang="de-DE" b="0" dirty="0"/>
              <a:t>Für die </a:t>
            </a:r>
            <a:r>
              <a:rPr lang="de-DE" b="1" dirty="0"/>
              <a:t>Aufnahme</a:t>
            </a:r>
            <a:r>
              <a:rPr lang="de-DE" b="0" dirty="0"/>
              <a:t> in das Berufskolleg sind neben dem </a:t>
            </a:r>
            <a:r>
              <a:rPr lang="de-DE" b="1" dirty="0"/>
              <a:t>Mittleren Bildungsabschluss </a:t>
            </a:r>
            <a:r>
              <a:rPr lang="de-DE" b="0" dirty="0"/>
              <a:t>teilweise </a:t>
            </a:r>
            <a:r>
              <a:rPr lang="de-DE" b="1" dirty="0"/>
              <a:t>weitere Voraussetzungen </a:t>
            </a:r>
            <a:r>
              <a:rPr lang="de-DE" b="0" dirty="0"/>
              <a:t>(zum Beispiel ein Praktikumsplatz) zu erfüllen. </a:t>
            </a:r>
          </a:p>
          <a:p>
            <a:pPr marL="169543" indent="-169543">
              <a:buFont typeface="Arial" panose="020B0604020202020204" pitchFamily="34" charset="0"/>
              <a:buChar char="•"/>
            </a:pPr>
            <a:endParaRPr lang="de-DE" b="0" dirty="0"/>
          </a:p>
          <a:p>
            <a:pPr marL="169543" indent="-169543">
              <a:buFont typeface="Arial" panose="020B0604020202020204" pitchFamily="34" charset="0"/>
              <a:buChar char="•"/>
            </a:pPr>
            <a:r>
              <a:rPr lang="de-DE" b="0" dirty="0"/>
              <a:t>Das Berufskolleg endet in der Regel mit einer </a:t>
            </a:r>
            <a:r>
              <a:rPr lang="de-DE" b="1" dirty="0"/>
              <a:t>Abschlussprüfung</a:t>
            </a:r>
            <a:r>
              <a:rPr lang="de-DE" b="0" dirty="0"/>
              <a:t>. Dabei kann man bei mindestens zweijährigen (auch gestuften) Bildungsgängen sowohl die </a:t>
            </a:r>
            <a:r>
              <a:rPr lang="de-DE" b="1" dirty="0"/>
              <a:t>Fachhochschulreife</a:t>
            </a:r>
            <a:r>
              <a:rPr lang="de-DE" b="0" dirty="0"/>
              <a:t> als auch einen </a:t>
            </a:r>
            <a:r>
              <a:rPr lang="de-DE" b="1" dirty="0"/>
              <a:t>Berufsabschluss</a:t>
            </a:r>
            <a:r>
              <a:rPr lang="de-DE" b="0" dirty="0"/>
              <a:t> (beispielsweise "Staatlich geprüfter Assistent" bzw. "Staatlich geprüfte </a:t>
            </a:r>
            <a:r>
              <a:rPr lang="de-DE" dirty="0"/>
              <a:t>Assistentin " </a:t>
            </a:r>
            <a:r>
              <a:rPr lang="de-DE" b="0" dirty="0"/>
              <a:t>oder </a:t>
            </a:r>
            <a:r>
              <a:rPr lang="de-DE" dirty="0"/>
              <a:t>" Staatlich </a:t>
            </a:r>
            <a:r>
              <a:rPr lang="de-DE" b="0" dirty="0"/>
              <a:t>anerkannte </a:t>
            </a:r>
            <a:r>
              <a:rPr lang="de-DE" dirty="0"/>
              <a:t>Erzieherin" bzw</a:t>
            </a:r>
            <a:r>
              <a:rPr lang="de-DE" b="0" dirty="0"/>
              <a:t>. </a:t>
            </a:r>
            <a:r>
              <a:rPr lang="de-DE" dirty="0"/>
              <a:t>" Staatlich </a:t>
            </a:r>
            <a:r>
              <a:rPr lang="de-DE" b="0" dirty="0"/>
              <a:t>anerkannter </a:t>
            </a:r>
            <a:r>
              <a:rPr lang="de-DE" dirty="0"/>
              <a:t>Erzieher ") </a:t>
            </a:r>
            <a:r>
              <a:rPr lang="de-DE" b="0" dirty="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721482"/>
            <a:ext cx="6070651"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p>
          <a:p>
            <a:pPr marL="621504" lvl="1" indent="-169564">
              <a:buFont typeface="Wingdings" panose="05000000000000000000" pitchFamily="2" charset="2"/>
              <a:buChar char="§"/>
            </a:pPr>
            <a:r>
              <a:rPr lang="de-DE" sz="1000" b="1" dirty="0"/>
              <a:t>Versetzungszeugnis in die Klasse 10 oder in die Jahrgangsstufe 1 eines Gymnasiums des achtjährigen Bildungsgangs</a:t>
            </a:r>
            <a:endParaRPr lang="de-DE" sz="1000" dirty="0"/>
          </a:p>
          <a:p>
            <a:pPr marL="621504" lvl="1" indent="-169564">
              <a:buFont typeface="Wingdings" panose="05000000000000000000" pitchFamily="2" charset="2"/>
              <a:buChar char="§"/>
            </a:pPr>
            <a:r>
              <a:rPr lang="de-DE" sz="1000" b="1" dirty="0"/>
              <a:t>Versetzungszeugnis in Klasse 11 (E-Niveau) einer Gemeinschaftsschule</a:t>
            </a:r>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36336"/>
            <a:ext cx="6070651" cy="4798303"/>
          </a:xfrm>
        </p:spPr>
        <p:txBody>
          <a:bodyPr>
            <a:noAutofit/>
          </a:bodyPr>
          <a:lstStyle/>
          <a:p>
            <a:pPr marL="169564" indent="-169564">
              <a:buFont typeface="Arial" panose="020B0604020202020204" pitchFamily="34" charset="0"/>
              <a:buChar char="•"/>
            </a:pPr>
            <a:r>
              <a:rPr lang="de-DE" dirty="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a:t>Aus diesem Grund ist es wichtig, für diese Schülerinnen und Schüler frühzeitig  und aktiv die entsprechenden Beratungs- und Unterstützungsdienste einzubeziehen: den </a:t>
            </a:r>
            <a:r>
              <a:rPr lang="de-DE" b="1" dirty="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a:t>Für diejenigen jungen Menschen, </a:t>
            </a:r>
          </a:p>
          <a:p>
            <a:pPr marL="734778" lvl="1" indent="-282607">
              <a:buFont typeface="Wingdings" panose="05000000000000000000" pitchFamily="2" charset="2"/>
              <a:buChar char="§"/>
            </a:pPr>
            <a:r>
              <a:rPr lang="de-DE" dirty="0"/>
              <a:t>bei denen der Anspruch auf ein sonderpädagogisches Bildungsangebot (SBA) im Anschluss an die Sekundarstufe  I fortbesteht oder</a:t>
            </a:r>
          </a:p>
          <a:p>
            <a:pPr marL="734778" lvl="1" indent="-282607">
              <a:buFont typeface="Wingdings" panose="05000000000000000000" pitchFamily="2" charset="2"/>
              <a:buChar char="§"/>
            </a:pPr>
            <a:r>
              <a:rPr lang="de-DE" dirty="0"/>
              <a:t>die nach dem Übergang im Hinblick auf eine Behinderung besondere Vorkehrungen benötigen </a:t>
            </a:r>
          </a:p>
          <a:p>
            <a:r>
              <a:rPr lang="de-DE" dirty="0"/>
              <a:t>     finden vor dem Übergang auf eine berufliche Schule, in eine Berufsausbildung oder eine </a:t>
            </a:r>
          </a:p>
          <a:p>
            <a:r>
              <a:rPr lang="de-DE" dirty="0"/>
              <a:t>     Berufsvorbereitung individuelle </a:t>
            </a:r>
            <a:r>
              <a:rPr lang="de-DE" b="1" dirty="0"/>
              <a:t>Berufswegekonferenzen</a:t>
            </a:r>
            <a:r>
              <a:rPr lang="de-DE" dirty="0"/>
              <a:t> statt. </a:t>
            </a:r>
          </a:p>
          <a:p>
            <a:pPr marL="169564" indent="-169564">
              <a:buFont typeface="Arial" panose="020B0604020202020204" pitchFamily="34" charset="0"/>
              <a:buChar char="•"/>
            </a:pPr>
            <a:r>
              <a:rPr lang="de-DE" dirty="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a:p>
          <a:p>
            <a:pPr marL="169564" indent="-169564">
              <a:buFont typeface="Arial" panose="020B0604020202020204" pitchFamily="34" charset="0"/>
              <a:buChar char="•"/>
            </a:pPr>
            <a:r>
              <a:rPr lang="de-DE" b="1" dirty="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a:t>Zur Gliederung des dritten Teils</a:t>
            </a:r>
            <a:r>
              <a:rPr lang="de-DE" dirty="0"/>
              <a:t>: </a:t>
            </a:r>
          </a:p>
          <a:p>
            <a:endParaRPr lang="de-DE" dirty="0"/>
          </a:p>
          <a:p>
            <a:r>
              <a:rPr lang="de-DE" u="sng" dirty="0"/>
              <a:t>Zeitlicher Ablauf des Übergangsverfahrens</a:t>
            </a:r>
          </a:p>
          <a:p>
            <a:r>
              <a:rPr lang="de-DE" dirty="0"/>
              <a:t>Im letzten Teil der Präsentation stellen wir Ihnen nun den </a:t>
            </a:r>
            <a:r>
              <a:rPr lang="de-DE" b="1" dirty="0"/>
              <a:t>Ablauf des Übergangsverfahrens </a:t>
            </a:r>
            <a:r>
              <a:rPr lang="de-DE" dirty="0"/>
              <a:t>vor. </a:t>
            </a:r>
          </a:p>
          <a:p>
            <a:endParaRPr lang="de-DE" dirty="0"/>
          </a:p>
          <a:p>
            <a:r>
              <a:rPr lang="de-DE" u="sng" dirty="0"/>
              <a:t>Anmeldung an der weiterführenden Schule</a:t>
            </a:r>
          </a:p>
          <a:p>
            <a:r>
              <a:rPr lang="de-DE" dirty="0"/>
              <a:t>Zudem erhalten Sie einige Informationen zur </a:t>
            </a:r>
            <a:r>
              <a:rPr lang="de-DE" b="1" dirty="0"/>
              <a:t>Anmeldung an der weiterführenden Schule</a:t>
            </a:r>
            <a:r>
              <a:rPr lang="de-DE" dirty="0"/>
              <a:t>. </a:t>
            </a:r>
          </a:p>
          <a:p>
            <a:endParaRPr lang="de-DE" dirty="0"/>
          </a:p>
          <a:p>
            <a:r>
              <a:rPr lang="de-DE" u="sng" dirty="0"/>
              <a:t>Weitere Informationen</a:t>
            </a:r>
          </a:p>
          <a:p>
            <a:r>
              <a:rPr lang="de-DE" dirty="0"/>
              <a:t>Abschließend möchten wir Sie auf einige </a:t>
            </a:r>
            <a:r>
              <a:rPr lang="de-DE" b="1" dirty="0"/>
              <a:t>weitere Informationsquellen </a:t>
            </a:r>
            <a:r>
              <a:rPr lang="de-DE" dirty="0"/>
              <a:t>hinweisen, die Sie im Rahmen Ihres Entscheidungsprozesses zu Rate ziehen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a:t>Hier finden Sie den </a:t>
            </a:r>
            <a:r>
              <a:rPr lang="de-DE" b="1" dirty="0"/>
              <a:t>zeitlichen Ablauf des Übergangsverfahrens</a:t>
            </a:r>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a:t>Nachdem Ihr Entscheidungsprozess abgeschlossen ist, steht die Anmeldung Ihres Kindes an der weiterführenden Schule an. </a:t>
            </a:r>
          </a:p>
          <a:p>
            <a:endParaRPr lang="de-DE" dirty="0"/>
          </a:p>
          <a:p>
            <a:r>
              <a:rPr lang="de-DE" dirty="0"/>
              <a:t>Hierzu legen Sie folgende </a:t>
            </a:r>
            <a:r>
              <a:rPr lang="de-DE" b="1" dirty="0"/>
              <a:t>Dokumente </a:t>
            </a:r>
            <a:r>
              <a:rPr lang="de-DE" dirty="0"/>
              <a:t>vor:</a:t>
            </a:r>
          </a:p>
          <a:p>
            <a:pPr marL="169462" indent="-169462">
              <a:buFont typeface="Arial" panose="020B0604020202020204" pitchFamily="34" charset="0"/>
              <a:buChar char="•"/>
            </a:pPr>
            <a:r>
              <a:rPr lang="de-DE" dirty="0"/>
              <a:t>Pass oder einen anderen Identitätsnachweis des Kindes</a:t>
            </a:r>
          </a:p>
          <a:p>
            <a:pPr marL="169462" indent="-169462">
              <a:buFont typeface="Arial" panose="020B0604020202020204" pitchFamily="34" charset="0"/>
              <a:buChar char="•"/>
            </a:pPr>
            <a:r>
              <a:rPr lang="de-DE" dirty="0"/>
              <a:t>die Bestätigung der Grundschule über den Schulbesuch</a:t>
            </a:r>
          </a:p>
          <a:p>
            <a:pPr marL="169462" indent="-169462">
              <a:buFont typeface="Arial" panose="020B0604020202020204" pitchFamily="34" charset="0"/>
              <a:buChar char="•"/>
            </a:pPr>
            <a:r>
              <a:rPr lang="de-DE" dirty="0"/>
              <a:t>die Grundschulempfehlung</a:t>
            </a:r>
          </a:p>
          <a:p>
            <a:pPr marL="169462" indent="-169462">
              <a:buFont typeface="Arial" panose="020B0604020202020204" pitchFamily="34" charset="0"/>
              <a:buChar char="•"/>
            </a:pPr>
            <a:r>
              <a:rPr lang="de-DE" dirty="0"/>
              <a:t>die Bestätigung der Grundschule über ein Informations- und Beratungsgespräch</a:t>
            </a:r>
          </a:p>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a:t>Weitere Informationen </a:t>
            </a:r>
            <a:r>
              <a:rPr lang="de-DE" dirty="0"/>
              <a:t>zum</a:t>
            </a:r>
            <a:r>
              <a:rPr lang="de-DE" baseline="0" dirty="0"/>
              <a:t> Schulübergang wie auch zu den einzelnen Schularten </a:t>
            </a:r>
            <a:r>
              <a:rPr lang="de-DE" dirty="0"/>
              <a:t>erhalten Sie auf der</a:t>
            </a:r>
            <a:r>
              <a:rPr lang="de-DE" baseline="0" dirty="0"/>
              <a:t> Homepage des Kultusministeriums unter </a:t>
            </a:r>
            <a:r>
              <a:rPr lang="de-DE" b="1" baseline="0" dirty="0"/>
              <a:t>www.km-bw.de.</a:t>
            </a:r>
            <a:r>
              <a:rPr lang="de-DE" baseline="0" dirty="0"/>
              <a:t> </a:t>
            </a:r>
          </a:p>
          <a:p>
            <a:endParaRPr lang="de-DE" baseline="0" dirty="0"/>
          </a:p>
          <a:p>
            <a:r>
              <a:rPr lang="de-DE" dirty="0"/>
              <a:t>Dort</a:t>
            </a:r>
            <a:r>
              <a:rPr lang="de-DE" baseline="0" dirty="0"/>
              <a:t> finden Sie auch folgende für den Entscheidungsprozess</a:t>
            </a:r>
            <a:r>
              <a:rPr lang="de-DE" dirty="0"/>
              <a:t> hilfreiche </a:t>
            </a:r>
            <a:r>
              <a:rPr lang="de-DE" b="1" baseline="0" dirty="0"/>
              <a:t>Broschüren</a:t>
            </a:r>
            <a:r>
              <a:rPr lang="de-DE" baseline="0" dirty="0"/>
              <a:t> eingestellt: </a:t>
            </a:r>
          </a:p>
          <a:p>
            <a:pPr marL="169564" indent="-169564">
              <a:buFont typeface="Arial" panose="020B0604020202020204" pitchFamily="34" charset="0"/>
              <a:buChar char="•"/>
            </a:pPr>
            <a:r>
              <a:rPr lang="de-DE" dirty="0"/>
              <a:t>„Grundschule - Von der Grundschule in die weiterführende Schule“ </a:t>
            </a:r>
          </a:p>
          <a:p>
            <a:pPr marL="169564" indent="-169564">
              <a:buFont typeface="Arial" panose="020B0604020202020204" pitchFamily="34" charset="0"/>
              <a:buChar char="•"/>
            </a:pPr>
            <a:r>
              <a:rPr lang="de-DE" dirty="0"/>
              <a:t>„Bildungswege in Baden-Württemberg“</a:t>
            </a:r>
          </a:p>
          <a:p>
            <a:pPr marL="169564" indent="-169564">
              <a:buFont typeface="Arial" panose="020B0604020202020204" pitchFamily="34" charset="0"/>
              <a:buChar char="•"/>
            </a:pPr>
            <a:r>
              <a:rPr lang="de-DE" dirty="0"/>
              <a:t>„Berufliche Bildung in Baden-Württemberg“</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31</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a:t>Zur Gliederung des ersten Teils der Präsentation („Von der Primar- in</a:t>
            </a:r>
            <a:r>
              <a:rPr lang="de-DE" u="sng" baseline="0" dirty="0"/>
              <a:t> die Sekundarstufe“)</a:t>
            </a:r>
            <a:r>
              <a:rPr lang="de-DE" dirty="0"/>
              <a:t>: </a:t>
            </a:r>
          </a:p>
          <a:p>
            <a:endParaRPr lang="de-DE" dirty="0"/>
          </a:p>
          <a:p>
            <a:r>
              <a:rPr lang="de-DE" u="sng" dirty="0"/>
              <a:t>Bausteine des Übergangsverfahrens</a:t>
            </a:r>
          </a:p>
          <a:p>
            <a:pPr marL="171346" indent="-171346">
              <a:buFont typeface="Arial" panose="020B0604020202020204" pitchFamily="34" charset="0"/>
              <a:buChar char="•"/>
            </a:pPr>
            <a:r>
              <a:rPr lang="de-DE" dirty="0"/>
              <a:t>Im ersten Teil dieser Präsentation möchten wir Ihnen die wichtigsten </a:t>
            </a:r>
            <a:r>
              <a:rPr lang="de-DE" b="1" dirty="0"/>
              <a:t>Bausteine des Übergangsverfahrens </a:t>
            </a:r>
            <a:r>
              <a:rPr lang="de-DE" dirty="0"/>
              <a:t>vorstellen. </a:t>
            </a:r>
          </a:p>
          <a:p>
            <a:endParaRPr lang="de-DE" dirty="0"/>
          </a:p>
          <a:p>
            <a:r>
              <a:rPr lang="de-DE" u="sng" dirty="0"/>
              <a:t>Überlegungen zur Schulwahl </a:t>
            </a:r>
          </a:p>
          <a:p>
            <a:pPr marL="171346" indent="-171346">
              <a:buFont typeface="Arial" panose="020B0604020202020204" pitchFamily="34" charset="0"/>
              <a:buChar char="•"/>
            </a:pPr>
            <a:r>
              <a:rPr lang="de-DE" dirty="0"/>
              <a:t>Es ist unser zentrales Ziel, jedem einzelnen Kind in der Schule gerecht zu werden und auf seine persönlichen </a:t>
            </a:r>
            <a:r>
              <a:rPr lang="de-DE"/>
              <a:t>Bedürfnisse einzugehen; </a:t>
            </a:r>
            <a:r>
              <a:rPr lang="de-DE" dirty="0"/>
              <a:t>dies gilt sowohl für die öffentlichen Schulen als auch für die Schulen in freier Trägerschaft. Welche </a:t>
            </a:r>
            <a:r>
              <a:rPr lang="de-DE" b="1" dirty="0"/>
              <a:t>Überlegungen </a:t>
            </a:r>
            <a:r>
              <a:rPr lang="de-DE" dirty="0"/>
              <a:t>Sie </a:t>
            </a:r>
            <a:r>
              <a:rPr lang="de-DE" b="1" dirty="0"/>
              <a:t>bei der Schulwahl </a:t>
            </a:r>
            <a:r>
              <a:rPr lang="de-DE" dirty="0"/>
              <a:t>unterstützen können, finden Sie im nächsten Schritt dargestellt. </a:t>
            </a:r>
          </a:p>
          <a:p>
            <a:endParaRPr lang="de-DE" dirty="0"/>
          </a:p>
          <a:p>
            <a:endParaRPr lang="de-DE" dirty="0"/>
          </a:p>
          <a:p>
            <a:r>
              <a:rPr lang="de-DE" u="sng" dirty="0"/>
              <a:t>Es ist wichtig, bereits vorab zu sagen</a:t>
            </a:r>
            <a:r>
              <a:rPr lang="de-DE" dirty="0"/>
              <a:t>: </a:t>
            </a:r>
          </a:p>
          <a:p>
            <a:r>
              <a:rPr lang="de-DE" dirty="0"/>
              <a:t>Mit der auf der Basis der Grundschulempfehlung getroffenen Schulwahl ist keinesfalls 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32</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aber 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Gliederung des zweiten Teils</a:t>
            </a:r>
            <a:r>
              <a:rPr lang="de-DE" sz="1050" dirty="0"/>
              <a:t>: </a:t>
            </a:r>
          </a:p>
          <a:p>
            <a:endParaRPr lang="de-DE" sz="1050" dirty="0"/>
          </a:p>
          <a:p>
            <a:pPr marL="169462" lvl="1" indent="-169462" defTabSz="702952">
              <a:spcBef>
                <a:spcPct val="0"/>
              </a:spcBef>
              <a:spcAft>
                <a:spcPct val="15000"/>
              </a:spcAft>
              <a:buFont typeface="Arial" panose="020B0604020202020204" pitchFamily="34" charset="0"/>
              <a:buChar char="•"/>
              <a:defRPr/>
            </a:pPr>
            <a:r>
              <a:rPr lang="de-DE" sz="1050" dirty="0"/>
              <a:t>Im Folgenden erhalten</a:t>
            </a:r>
            <a:r>
              <a:rPr lang="de-DE" sz="1050" baseline="0" dirty="0"/>
              <a:t> Sie zunächst </a:t>
            </a:r>
            <a:r>
              <a:rPr lang="de-DE" sz="1050" dirty="0"/>
              <a:t>Informationen zu den auf die Grundschule aufbauenden</a:t>
            </a:r>
            <a:r>
              <a:rPr lang="de-DE" sz="1050" baseline="0" dirty="0"/>
              <a:t> </a:t>
            </a:r>
            <a:r>
              <a:rPr lang="de-DE" sz="1050" dirty="0"/>
              <a:t>weiterführenden Schularten </a:t>
            </a:r>
            <a:r>
              <a:rPr lang="de-DE" sz="1050" b="1" kern="1200" dirty="0"/>
              <a:t>Hauptschule/Werkrealschule, Realschule, </a:t>
            </a:r>
            <a:r>
              <a:rPr lang="de-DE" sz="1050" b="1" dirty="0"/>
              <a:t>Gymnasium</a:t>
            </a:r>
            <a:r>
              <a:rPr lang="de-DE" sz="1050" b="0" baseline="0" dirty="0"/>
              <a:t> </a:t>
            </a:r>
            <a:r>
              <a:rPr lang="de-DE" sz="1050" dirty="0"/>
              <a:t>und </a:t>
            </a:r>
            <a:r>
              <a:rPr lang="de-DE" sz="1050" b="1" dirty="0"/>
              <a:t>Gemeinschaftsschule.</a:t>
            </a:r>
            <a:r>
              <a:rPr lang="de-DE" sz="1050" dirty="0"/>
              <a:t> </a:t>
            </a:r>
            <a:endParaRPr lang="de-DE" sz="1050" baseline="0" dirty="0"/>
          </a:p>
          <a:p>
            <a:pPr marL="169462" indent="-169462">
              <a:buFont typeface="Arial" panose="020B0604020202020204" pitchFamily="34" charset="0"/>
              <a:buChar char="•"/>
            </a:pPr>
            <a:r>
              <a:rPr lang="de-DE" sz="1050" dirty="0"/>
              <a:t>Im Anschluss daran folgt eine Vorstellung der sonderpädagogischen Beratungs-, Unterstützungs- und Bildungsangebote, darunter auch die </a:t>
            </a:r>
            <a:r>
              <a:rPr lang="de-DE" sz="1050" b="1" dirty="0"/>
              <a:t>sonderpädagogischen 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Voraussetzung ist ein durch das SSA festgestellter Anspruch, der i. d. Regel befristet ist. Organisationsformen: inklusive Bildungsangebote, kooperative Organisationsformen, Bildungsangebot an einem SBBZ (z.T. mit den Bildungsgängen der allgemeinen Schulen).</a:t>
            </a:r>
          </a:p>
          <a:p>
            <a:pPr marL="169462" indent="-169462">
              <a:buFont typeface="Arial" panose="020B0604020202020204" pitchFamily="34" charset="0"/>
              <a:buChar char="•"/>
            </a:pPr>
            <a:endParaRPr lang="de-DE" sz="1050" baseline="0" dirty="0"/>
          </a:p>
          <a:p>
            <a:pPr marL="169462" indent="-169462">
              <a:buFont typeface="Arial" panose="020B0604020202020204" pitchFamily="34" charset="0"/>
              <a:buChar char="•"/>
            </a:pPr>
            <a:r>
              <a:rPr lang="de-DE" sz="1050" baseline="0" dirty="0"/>
              <a:t>Neben den allgemein bildenden Schulen bieten die </a:t>
            </a:r>
            <a:r>
              <a:rPr lang="de-DE" sz="1050" b="1" baseline="0" dirty="0"/>
              <a:t>beruflichen Schulen </a:t>
            </a:r>
            <a:r>
              <a:rPr lang="de-DE" sz="1050" baseline="0" dirty="0"/>
              <a:t>weitere wichtige Bildungs- und Qualifizierungsmöglichkeiten, </a:t>
            </a:r>
            <a:r>
              <a:rPr lang="de-DE" sz="1050" dirty="0"/>
              <a:t>über </a:t>
            </a:r>
            <a:r>
              <a:rPr lang="de-DE" sz="1050" baseline="0" dirty="0"/>
              <a:t>die wir ausführlicher</a:t>
            </a:r>
            <a:r>
              <a:rPr lang="de-DE" sz="1050" dirty="0"/>
              <a:t> informieren</a:t>
            </a:r>
            <a:r>
              <a:rPr lang="de-DE" sz="1050" baseline="0" dirty="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a:t>Das</a:t>
            </a:r>
            <a:r>
              <a:rPr lang="de-DE" sz="1050" dirty="0"/>
              <a:t> Angebot der allgemein bildenden Schulen in Kombination mit dem der beruflichen Schulen schafft ein </a:t>
            </a:r>
            <a:r>
              <a:rPr lang="de-DE" sz="1050" b="1" dirty="0"/>
              <a:t>breites Angebot an Bildungswegen</a:t>
            </a:r>
            <a:r>
              <a:rPr lang="de-DE" sz="1050" dirty="0"/>
              <a:t>, um den Talenten, Begabungen und der individuellen Entwicklung  der Kinder und Jugendlichen gerecht werden zu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Hauptschule/Werkrealschule vermittelt eine </a:t>
            </a:r>
            <a:r>
              <a:rPr lang="de-DE" b="1" dirty="0"/>
              <a:t>grundlegende und erweiterte allgemeine Bildung </a:t>
            </a:r>
            <a:r>
              <a:rPr lang="de-DE" dirty="0"/>
              <a:t>und orientiert sich an </a:t>
            </a:r>
            <a:r>
              <a:rPr lang="de-DE" b="1" dirty="0"/>
              <a:t>lebensnahen Sachverhalten und Aufgabenstellungen. </a:t>
            </a:r>
          </a:p>
          <a:p>
            <a:endParaRPr lang="de-DE" b="1" dirty="0"/>
          </a:p>
          <a:p>
            <a:pPr marL="169462" indent="-169462">
              <a:buFont typeface="Arial" panose="020B0604020202020204" pitchFamily="34" charset="0"/>
              <a:buChar char="•"/>
            </a:pPr>
            <a:r>
              <a:rPr lang="de-DE" dirty="0"/>
              <a:t>In besonderem Maße fördert </a:t>
            </a:r>
            <a:r>
              <a:rPr lang="de-DE" b="1" dirty="0"/>
              <a:t>sie praktische Begabungen, Neigungen und Leistungen </a:t>
            </a:r>
            <a:r>
              <a:rPr lang="de-DE" dirty="0"/>
              <a:t>auf der Basis von theoretischem Hintergrund. </a:t>
            </a:r>
          </a:p>
          <a:p>
            <a:pPr marL="169462" indent="-169462">
              <a:buFont typeface="Arial" panose="020B0604020202020204" pitchFamily="34" charset="0"/>
              <a:buChar char="•"/>
            </a:pPr>
            <a:endParaRPr lang="de-DE" dirty="0"/>
          </a:p>
          <a:p>
            <a:pPr marL="169462" indent="-169462">
              <a:buFont typeface="Arial" panose="020B0604020202020204" pitchFamily="34" charset="0"/>
              <a:buChar char="•"/>
            </a:pPr>
            <a:r>
              <a:rPr lang="de-DE" dirty="0"/>
              <a:t>Ein stark berufsbezogenes Profil sowie eine </a:t>
            </a:r>
            <a:r>
              <a:rPr lang="de-DE" b="1" dirty="0"/>
              <a:t>intensive Berufswegeplanung bereits ab Klasse 5 </a:t>
            </a:r>
            <a:r>
              <a:rPr lang="de-DE" dirty="0"/>
              <a:t>ermöglichen jeder Schülerin und jedem Schüler einen optimalen Einstieg in ein duales Ausbildungsverhältnis bzw. eine weiterführende berufliche Schule. </a:t>
            </a:r>
            <a:endParaRPr lang="de-DE" strike="sngStrike" dirty="0"/>
          </a:p>
          <a:p>
            <a:endParaRPr lang="de-DE" strike="sngStrike" dirty="0"/>
          </a:p>
          <a:p>
            <a:pPr marL="169462" lvl="1" indent="-169462">
              <a:buFont typeface="Arial" panose="020B0604020202020204" pitchFamily="34" charset="0"/>
              <a:buChar char="•"/>
            </a:pPr>
            <a:r>
              <a:rPr lang="de-DE" dirty="0"/>
              <a:t>Ziel ist es, den Prozess des Übergangs aus der Schule in eine Berufsausbildung langfristig vorzubereiten, die Jugendlichen bei einer realistischen und zielführenden Entscheidungsfindung zu begleiten und die </a:t>
            </a:r>
            <a:r>
              <a:rPr lang="de-DE" b="1" dirty="0"/>
              <a:t>Übergänge möglichst reibungslos </a:t>
            </a:r>
            <a:r>
              <a:rPr lang="de-DE" dirty="0"/>
              <a:t>zu</a:t>
            </a:r>
            <a:r>
              <a:rPr lang="de-DE" b="1" dirty="0"/>
              <a:t> gestalten</a:t>
            </a:r>
            <a:r>
              <a:rPr lang="de-DE" dirty="0"/>
              <a:t>. </a:t>
            </a:r>
          </a:p>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9</a:t>
            </a:r>
          </a:p>
          <a:p>
            <a:pPr marL="621338" lvl="1" indent="-169441">
              <a:buFont typeface="Wingdings" panose="05000000000000000000" pitchFamily="2" charset="2"/>
              <a:buChar char="§"/>
            </a:pPr>
            <a:r>
              <a:rPr lang="de-DE" sz="1100" dirty="0"/>
              <a:t>Hauptschulabschluss am Ende von Klasse 10</a:t>
            </a:r>
          </a:p>
          <a:p>
            <a:pPr marL="621338" lvl="1" indent="-169441">
              <a:buFont typeface="Wingdings" panose="05000000000000000000" pitchFamily="2" charset="2"/>
              <a:buChar char="§"/>
            </a:pPr>
            <a:r>
              <a:rPr lang="de-DE" sz="1100" dirty="0"/>
              <a:t>Werkrealschulabschluss in Klasse 10 (Mittlerer Schulabschluss)</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Anlass der Präsentation</a:t>
            </a:r>
            <a:br>
              <a:rPr kumimoji="0" lang="de-DE" dirty="0"/>
            </a:br>
            <a:r>
              <a:rPr kumimoji="0" lang="de-DE" dirty="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25.10.2022</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25.10.2022</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 </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25.10.2022</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25.10.2022</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25.10.2022</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25.10.2022</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extLst>
      <p:ext uri="{BB962C8B-B14F-4D97-AF65-F5344CB8AC3E}">
        <p14:creationId xmlns:p14="http://schemas.microsoft.com/office/powerpoint/2010/main" val="1841542849"/>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25.10.2022</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mit Bild">
    <p:spTree>
      <p:nvGrpSpPr>
        <p:cNvPr id="1" name=""/>
        <p:cNvGrpSpPr/>
        <p:nvPr/>
      </p:nvGrpSpPr>
      <p:grpSpPr>
        <a:xfrm>
          <a:off x="0" y="0"/>
          <a:ext cx="0" cy="0"/>
          <a:chOff x="0" y="0"/>
          <a:chExt cx="0" cy="0"/>
        </a:xfrm>
      </p:grpSpPr>
      <p:sp>
        <p:nvSpPr>
          <p:cNvPr id="2" name="Rechteck 1"/>
          <p:cNvSpPr/>
          <p:nvPr userDrawn="1"/>
        </p:nvSpPr>
        <p:spPr>
          <a:xfrm>
            <a:off x="0" y="0"/>
            <a:ext cx="9144000" cy="6858000"/>
          </a:xfrm>
          <a:prstGeom prst="rect">
            <a:avLst/>
          </a:prstGeom>
          <a:solidFill>
            <a:srgbClr val="FF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8622908"/>
      </p:ext>
    </p:extLst>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25.10.2022</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 id="2147483693" r:id="rId9"/>
  </p:sldLayoutIdLst>
  <p:transition>
    <p:pull dir="r"/>
  </p:transition>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a:t>Auf der Grundschule aufbauende Schularten</a:t>
            </a:r>
          </a:p>
        </p:txBody>
      </p:sp>
      <p:sp>
        <p:nvSpPr>
          <p:cNvPr id="3" name="Untertitel 2"/>
          <p:cNvSpPr>
            <a:spLocks noGrp="1"/>
          </p:cNvSpPr>
          <p:nvPr>
            <p:ph type="subTitle" idx="1"/>
          </p:nvPr>
        </p:nvSpPr>
        <p:spPr/>
        <p:txBody>
          <a:bodyPr>
            <a:normAutofit fontScale="92500" lnSpcReduction="10000"/>
          </a:bodyPr>
          <a:lstStyle/>
          <a:p>
            <a:r>
              <a:rPr lang="de-DE" sz="2000" dirty="0">
                <a:solidFill>
                  <a:schemeClr val="accent5">
                    <a:lumMod val="50000"/>
                  </a:schemeClr>
                </a:solidFill>
              </a:rPr>
              <a:t>Ministerium für Kultus, Jugend und Sport</a:t>
            </a:r>
          </a:p>
          <a:p>
            <a:r>
              <a:rPr lang="de-DE" sz="2000" dirty="0">
                <a:solidFill>
                  <a:schemeClr val="accent5">
                    <a:lumMod val="50000"/>
                  </a:schemeClr>
                </a:solidFill>
              </a:rPr>
              <a:t>Informationsveranstaltung der Grundschule für Eltern </a:t>
            </a: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7" name="Datumsplatzhalter 4"/>
          <p:cNvSpPr>
            <a:spLocks noGrp="1"/>
          </p:cNvSpPr>
          <p:nvPr>
            <p:ph type="dt" sz="half" idx="2"/>
          </p:nvPr>
        </p:nvSpPr>
        <p:spPr>
          <a:xfrm>
            <a:off x="7812360" y="5949280"/>
            <a:ext cx="886737" cy="360000"/>
          </a:xfrm>
        </p:spPr>
        <p:txBody>
          <a:bodyPr/>
          <a:lstStyle/>
          <a:p>
            <a:r>
              <a:rPr lang="de-DE" dirty="0"/>
              <a:t>Folie 1</a:t>
            </a:r>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a:solidFill>
                  <a:schemeClr val="tx1">
                    <a:lumMod val="75000"/>
                    <a:lumOff val="25000"/>
                  </a:schemeClr>
                </a:solidFill>
                <a:latin typeface="Arial"/>
                <a:cs typeface="Arial"/>
              </a:rPr>
              <a:t>intensive 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Klasse 5</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Unterstützung</a:t>
            </a:r>
            <a:r>
              <a:rPr lang="de-DE" sz="1600" dirty="0">
                <a:solidFill>
                  <a:srgbClr val="FF0000"/>
                </a:solidFill>
                <a:latin typeface="Arial"/>
                <a:cs typeface="Arial"/>
              </a:rPr>
              <a:t> </a:t>
            </a:r>
            <a:r>
              <a:rPr lang="de-DE" sz="1600" dirty="0">
                <a:solidFill>
                  <a:schemeClr val="tx1">
                    <a:lumMod val="75000"/>
                    <a:lumOff val="25000"/>
                  </a:schemeClr>
                </a:solidFill>
                <a:latin typeface="Arial"/>
                <a:cs typeface="Arial"/>
              </a:rPr>
              <a:t>durch Pädagogische Assistentinnen und Assistenten</a:t>
            </a: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 xmlns:a16="http://schemas.microsoft.com/office/drawing/2014/main" val="20000"/>
                    </a:ext>
                  </a:extLst>
                </a:gridCol>
                <a:gridCol w="6469907">
                  <a:extLst>
                    <a:ext uri="{9D8B030D-6E8A-4147-A177-3AD203B41FA5}">
                      <a16:colId xmlns="" xmlns:a16="http://schemas.microsoft.com/office/drawing/2014/main" val="20001"/>
                    </a:ext>
                  </a:extLst>
                </a:gridCol>
              </a:tblGrid>
              <a:tr h="213505">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 xmlns:a16="http://schemas.microsoft.com/office/drawing/2014/main" val="10001"/>
                  </a:ext>
                </a:extLst>
              </a:tr>
              <a:tr h="236427">
                <a:tc>
                  <a:txBody>
                    <a:bodyPr/>
                    <a:lstStyle/>
                    <a:p>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Werkrealschulabschluss (Mittlerer Bildungsabschluss)</a:t>
                      </a:r>
                    </a:p>
                  </a:txBody>
                  <a:tcPr/>
                </a:tc>
                <a:extLst>
                  <a:ext uri="{0D108BD9-81ED-4DB2-BD59-A6C34878D82A}">
                    <a16:rowId xmlns=""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10</a:t>
            </a:r>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a:solidFill>
                  <a:schemeClr val="tx1">
                    <a:lumMod val="75000"/>
                    <a:lumOff val="25000"/>
                  </a:schemeClr>
                </a:solidFill>
                <a:latin typeface="Arial"/>
                <a:cs typeface="Arial"/>
              </a:rPr>
              <a:t>vorrangige Vermittlung einer erweiterten allgemeinen, aber auch einer grundlegenden Bildung</a:t>
            </a:r>
            <a:br>
              <a:rPr lang="de-DE" sz="1600" dirty="0">
                <a:solidFill>
                  <a:schemeClr val="tx1">
                    <a:lumMod val="75000"/>
                    <a:lumOff val="25000"/>
                  </a:schemeClr>
                </a:solidFill>
                <a:latin typeface="Arial"/>
                <a:cs typeface="Arial"/>
              </a:rPr>
            </a:br>
            <a:endParaRPr lang="de-DE" sz="1600" strike="sngStrike"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Die erweiterte allgemeine Bildung führt zu theoretischer Durchdringung und Zusammenschau.</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      </a:t>
            </a:r>
          </a:p>
          <a:p>
            <a:pPr>
              <a:buFont typeface="Arial"/>
              <a:buChar char="•"/>
            </a:pPr>
            <a:r>
              <a:rPr lang="de-DE" sz="1600" dirty="0">
                <a:solidFill>
                  <a:schemeClr val="tx1">
                    <a:lumMod val="75000"/>
                    <a:lumOff val="25000"/>
                  </a:schemeClr>
                </a:solidFill>
                <a:latin typeface="Arial"/>
                <a:cs typeface="Arial"/>
              </a:rPr>
              <a:t>Grundlage für eine Berufsausbildung und für weiterführende, insbesondere berufsbezogene schulische Bildungsgänge</a:t>
            </a:r>
          </a:p>
          <a:p>
            <a:pPr>
              <a:buFont typeface="Arial"/>
              <a:buChar char="•"/>
            </a:pPr>
            <a:endParaRPr lang="de-DE" sz="1600"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individuelle Förderung in binnendifferenzierender Form und in leistungsdifferenzierenden Gruppen oder Klassen</a:t>
            </a:r>
          </a:p>
          <a:p>
            <a:endParaRPr lang="de-DE" sz="1600" dirty="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11</a:t>
            </a:r>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 xmlns:a16="http://schemas.microsoft.com/office/drawing/2014/main" val="20000"/>
                    </a:ext>
                  </a:extLst>
                </a:gridCol>
                <a:gridCol w="6783040">
                  <a:extLst>
                    <a:ext uri="{9D8B030D-6E8A-4147-A177-3AD203B41FA5}">
                      <a16:colId xmlns=""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p>
                  </a:txBody>
                  <a:tcPr/>
                </a:tc>
                <a:extLst>
                  <a:ext uri="{0D108BD9-81ED-4DB2-BD59-A6C34878D82A}">
                    <a16:rowId xmlns=""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(mittleres 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(grundlegendes 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Wahlpflichtfächer </a:t>
            </a:r>
          </a:p>
          <a:p>
            <a:pPr lvl="0"/>
            <a:endParaRPr lang="de-DE" sz="2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ab Klasse 6</a:t>
            </a:r>
          </a:p>
          <a:p>
            <a:pPr marL="285750" indent="-285750">
              <a:buFont typeface="Arial"/>
              <a:buChar char="•"/>
            </a:pPr>
            <a:r>
              <a:rPr lang="de-DE" sz="1600" dirty="0">
                <a:solidFill>
                  <a:schemeClr val="tx1">
                    <a:lumMod val="75000"/>
                    <a:lumOff val="25000"/>
                  </a:schemeClr>
                </a:solidFill>
                <a:latin typeface="Arial"/>
                <a:cs typeface="Arial"/>
              </a:rPr>
              <a:t>zweite Fremdsprache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 d. R. Französisch)</a:t>
            </a:r>
          </a:p>
          <a:p>
            <a:r>
              <a:rPr lang="de-DE" sz="1600" dirty="0">
                <a:solidFill>
                  <a:schemeClr val="tx1">
                    <a:lumMod val="75000"/>
                    <a:lumOff val="25000"/>
                  </a:schemeClr>
                </a:solidFill>
                <a:latin typeface="Arial"/>
                <a:cs typeface="Arial"/>
              </a:rPr>
              <a:t>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Soziales (AES)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12</a:t>
            </a:r>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a:t>
            </a: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13</a:t>
            </a:r>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p>
          <a:p>
            <a:r>
              <a:rPr lang="de-DE" sz="1600" dirty="0">
                <a:solidFill>
                  <a:schemeClr val="tx1">
                    <a:lumMod val="75000"/>
                    <a:lumOff val="25000"/>
                  </a:schemeClr>
                </a:solidFill>
                <a:latin typeface="Arial"/>
                <a:cs typeface="Arial"/>
              </a:rPr>
              <a:t>breite und vertiefte Allgemeinbildung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Förderung der Fähigkeiten</a:t>
            </a:r>
          </a:p>
          <a:p>
            <a:pPr lvl="1">
              <a:buFont typeface="Symbol" charset="2"/>
              <a:buChar char="-"/>
            </a:pPr>
            <a:r>
              <a:rPr lang="de-DE" sz="1600" dirty="0">
                <a:solidFill>
                  <a:schemeClr val="tx1">
                    <a:lumMod val="75000"/>
                    <a:lumOff val="25000"/>
                  </a:schemeClr>
                </a:solidFill>
                <a:latin typeface="Arial"/>
                <a:cs typeface="Arial"/>
              </a:rPr>
              <a:t>theoretische Erkenntnisse nachzuvollziehen</a:t>
            </a:r>
          </a:p>
          <a:p>
            <a:pPr lvl="1">
              <a:buFont typeface="Symbol" charset="2"/>
              <a:buChar char="-"/>
            </a:pPr>
            <a:r>
              <a:rPr lang="de-DE" sz="1600" dirty="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a:solidFill>
                  <a:schemeClr val="tx1">
                    <a:lumMod val="75000"/>
                    <a:lumOff val="25000"/>
                  </a:schemeClr>
                </a:solidFill>
                <a:latin typeface="Arial"/>
                <a:cs typeface="Arial"/>
              </a:rPr>
              <a:t>vielschichtige Zusammenhänge zu durchschauen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Mathematik, Natur- und Geisteswissenschaften sowie im musisch-ästhetischen Bereich</a:t>
            </a: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Gymnasium</a:t>
            </a: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14</a:t>
            </a: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a:solidFill>
                  <a:schemeClr val="tx1">
                    <a:lumMod val="75000"/>
                    <a:lumOff val="25000"/>
                  </a:schemeClr>
                </a:solidFill>
                <a:latin typeface="Arial"/>
                <a:cs typeface="Arial"/>
              </a:rPr>
              <a:t>„Gut ankommen am Gymnasium“</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gezielte, individuelle Förderung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in Klasse 5</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zweite Fremdsprache ab Klasse 6 verpflichtend</a:t>
            </a:r>
          </a:p>
          <a:p>
            <a:pPr marL="109728" indent="0">
              <a:buNone/>
            </a:pPr>
            <a:endParaRPr lang="de-DE" sz="1600" dirty="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 xmlns:a16="http://schemas.microsoft.com/office/drawing/2014/main" val="20000"/>
                    </a:ext>
                  </a:extLst>
                </a:gridCol>
                <a:gridCol w="6376201">
                  <a:extLst>
                    <a:ext uri="{9D8B030D-6E8A-4147-A177-3AD203B41FA5}">
                      <a16:colId xmlns="" xmlns:a16="http://schemas.microsoft.com/office/drawing/2014/main" val="20001"/>
                    </a:ext>
                  </a:extLst>
                </a:gridCol>
              </a:tblGrid>
              <a:tr h="3600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a:buChar char="•"/>
            </a:pPr>
            <a:r>
              <a:rPr lang="de-DE" sz="1600" dirty="0">
                <a:solidFill>
                  <a:schemeClr val="tx1">
                    <a:lumMod val="75000"/>
                    <a:lumOff val="25000"/>
                  </a:schemeClr>
                </a:solidFill>
                <a:latin typeface="Arial"/>
                <a:cs typeface="Arial"/>
              </a:rPr>
              <a:t>Naturwissenschaft und Technik (NwT) </a:t>
            </a:r>
          </a:p>
          <a:p>
            <a:pPr marL="285750" indent="-285750">
              <a:buFont typeface="Arial"/>
              <a:buChar char="•"/>
            </a:pPr>
            <a:r>
              <a:rPr lang="de-DE" sz="1600" dirty="0">
                <a:solidFill>
                  <a:schemeClr val="tx1">
                    <a:lumMod val="75000"/>
                    <a:lumOff val="25000"/>
                  </a:schemeClr>
                </a:solidFill>
                <a:latin typeface="Arial"/>
                <a:cs typeface="Arial"/>
              </a:rPr>
              <a:t>Informatik, Mathematik, Physik (IMP)</a:t>
            </a:r>
          </a:p>
          <a:p>
            <a:pPr marL="285750" indent="-285750">
              <a:buFont typeface="Arial"/>
              <a:buChar char="•"/>
            </a:pPr>
            <a:r>
              <a:rPr lang="de-DE" sz="1600" dirty="0">
                <a:solidFill>
                  <a:schemeClr val="tx1">
                    <a:lumMod val="75000"/>
                    <a:lumOff val="25000"/>
                  </a:schemeClr>
                </a:solidFill>
                <a:latin typeface="Arial"/>
                <a:cs typeface="Arial"/>
              </a:rPr>
              <a:t>dritte Fremdsprache </a:t>
            </a:r>
          </a:p>
          <a:p>
            <a:pPr marL="285750" indent="-285750">
              <a:buFont typeface="Arial"/>
              <a:buChar char="•"/>
            </a:pPr>
            <a:r>
              <a:rPr lang="de-DE" sz="1600" dirty="0">
                <a:solidFill>
                  <a:schemeClr val="tx1">
                    <a:lumMod val="75000"/>
                    <a:lumOff val="25000"/>
                  </a:schemeClr>
                </a:solidFill>
                <a:latin typeface="Arial"/>
                <a:cs typeface="Arial"/>
              </a:rPr>
              <a:t>Sport oder Musik oder                   Bildende 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15</a:t>
            </a:r>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5865091" y="5116945"/>
            <a:ext cx="2244437" cy="276999"/>
          </a:xfrm>
          <a:prstGeom prst="rect">
            <a:avLst/>
          </a:prstGeom>
          <a:noFill/>
        </p:spPr>
        <p:txBody>
          <a:bodyPr wrap="square" rtlCol="0">
            <a:spAutoFit/>
          </a:bodyPr>
          <a:lstStyle/>
          <a:p>
            <a:pPr lvl="0"/>
            <a:r>
              <a:rPr lang="de-DE" sz="1200">
                <a:solidFill>
                  <a:srgbClr val="C9C9C9">
                    <a:lumMod val="50000"/>
                  </a:srgbClr>
                </a:solidFill>
                <a:latin typeface="Arial" panose="020B0604020202020204" pitchFamily="34" charset="0"/>
                <a:cs typeface="Arial" panose="020B0604020202020204" pitchFamily="34" charset="0"/>
              </a:rPr>
              <a:t>*je nach Angebot der Schule</a:t>
            </a:r>
            <a:endParaRPr lang="de-DE" sz="1200" dirty="0">
              <a:solidFill>
                <a:srgbClr val="C9C9C9">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Allgemeinbildung, d.h.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a:solidFill>
                  <a:srgbClr val="C9C9C9">
                    <a:lumMod val="50000"/>
                  </a:srgbClr>
                </a:solidFill>
              </a:rPr>
              <a:t>Folie 16</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a:t>Stärkung der Persönlichkeit und Befähigung zu eigenverantwortlichem Lernen</a:t>
            </a:r>
          </a:p>
          <a:p>
            <a:pPr>
              <a:lnSpc>
                <a:spcPts val="2400"/>
              </a:lnSpc>
            </a:pPr>
            <a:r>
              <a:rPr lang="de-DE" altLang="de-DE" dirty="0"/>
              <a:t>Unterricht mit Blick auf die individuellen Lernprozesse sowie </a:t>
            </a:r>
            <a:r>
              <a:rPr lang="de-DE" dirty="0"/>
              <a:t>Coaching für jede Schülerin / jeden Schüler bieten eine optimale Begleitung für alle.</a:t>
            </a:r>
          </a:p>
          <a:p>
            <a:pPr>
              <a:lnSpc>
                <a:spcPts val="2400"/>
              </a:lnSpc>
            </a:pPr>
            <a:r>
              <a:rPr lang="de-DE" dirty="0"/>
              <a:t>Eine detaillierte Leistungsrückmeldung stärkt die Lernfreude und Lernentwicklung.</a:t>
            </a:r>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a:solidFill>
                  <a:schemeClr val="accent3">
                    <a:lumMod val="60000"/>
                    <a:lumOff val="40000"/>
                  </a:schemeClr>
                </a:solidFill>
                <a:latin typeface="Arial"/>
                <a:cs typeface="Arial"/>
              </a:rPr>
              <a:t>mittleren Niveaus 	    (M) </a:t>
            </a:r>
            <a:r>
              <a:rPr lang="de-DE" sz="1600" dirty="0">
                <a:solidFill>
                  <a:schemeClr val="accent3">
                    <a:lumMod val="40000"/>
                    <a:lumOff val="60000"/>
                  </a:schemeClr>
                </a:solidFill>
                <a:latin typeface="Arial"/>
                <a:cs typeface="Arial"/>
              </a:rPr>
              <a:t>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Realschulabschluss) oder </a:t>
            </a:r>
          </a:p>
          <a:p>
            <a:pPr marL="667512" lvl="2" indent="0">
              <a:lnSpc>
                <a:spcPts val="1700"/>
              </a:lnSpc>
              <a:buNone/>
            </a:pPr>
            <a:r>
              <a:rPr lang="de-DE" sz="1600" dirty="0">
                <a:solidFill>
                  <a:schemeClr val="accent3">
                    <a:lumMod val="40000"/>
                    <a:lumOff val="60000"/>
                  </a:schemeClr>
                </a:solidFill>
                <a:latin typeface="Arial"/>
                <a:cs typeface="Arial"/>
              </a:rPr>
              <a:t>grundlegenden 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17</a:t>
            </a: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a:solidFill>
                  <a:schemeClr val="tx1">
                    <a:lumMod val="75000"/>
                    <a:lumOff val="25000"/>
                  </a:schemeClr>
                </a:solidFill>
                <a:latin typeface="Arial"/>
                <a:cs typeface="Arial"/>
              </a:rPr>
              <a:t>Lernen 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 xmlns:a16="http://schemas.microsoft.com/office/drawing/2014/main" val="20000"/>
                    </a:ext>
                  </a:extLst>
                </a:gridCol>
                <a:gridCol w="6617201">
                  <a:extLst>
                    <a:ext uri="{9D8B030D-6E8A-4147-A177-3AD203B41FA5}">
                      <a16:colId xmlns="" xmlns:a16="http://schemas.microsoft.com/office/drawing/2014/main" val="20001"/>
                    </a:ext>
                  </a:extLst>
                </a:gridCol>
              </a:tblGrid>
              <a:tr h="355054">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Klasse 13</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Abitur (an </a:t>
                      </a:r>
                      <a:r>
                        <a:rPr kumimoji="0" lang="de-DE" altLang="de-DE" sz="1600" kern="1200" dirty="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p>
                  </a:txBody>
                  <a:tcPr/>
                </a:tc>
                <a:extLst>
                  <a:ext uri="{0D108BD9-81ED-4DB2-BD59-A6C34878D82A}">
                    <a16:rowId xmlns=""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ggf. dritte Fremdsprache 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a:solidFill>
                  <a:schemeClr val="tx1">
                    <a:lumMod val="75000"/>
                    <a:lumOff val="25000"/>
                  </a:schemeClr>
                </a:solidFill>
                <a:latin typeface="Arial"/>
                <a:cs typeface="Arial"/>
              </a:rPr>
              <a:t>zweite Fremdsprache Französisch</a:t>
            </a:r>
          </a:p>
          <a:p>
            <a:pPr>
              <a:lnSpc>
                <a:spcPts val="1800"/>
              </a:lnSpc>
            </a:pPr>
            <a:r>
              <a:rPr lang="de-DE" sz="1600" dirty="0">
                <a:solidFill>
                  <a:schemeClr val="tx1">
                    <a:lumMod val="75000"/>
                    <a:lumOff val="25000"/>
                  </a:schemeClr>
                </a:solidFill>
                <a:latin typeface="Arial"/>
                <a:cs typeface="Arial"/>
              </a:rPr>
              <a:t>ab Klasse 7</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4" name="Titel 3"/>
          <p:cNvSpPr>
            <a:spLocks noGrp="1"/>
          </p:cNvSpPr>
          <p:nvPr>
            <p:ph type="title"/>
          </p:nvPr>
        </p:nvSpPr>
        <p:spPr>
          <a:xfrm>
            <a:off x="457200" y="562000"/>
            <a:ext cx="8229600" cy="706760"/>
          </a:xfrm>
        </p:spPr>
        <p:txBody>
          <a:bodyPr>
            <a:normAutofit/>
          </a:bodyPr>
          <a:lstStyle/>
          <a:p>
            <a:r>
              <a:rPr lang="de-DE" sz="3000" dirty="0"/>
              <a:t>Überblick</a:t>
            </a:r>
          </a:p>
        </p:txBody>
      </p:sp>
      <p:sp>
        <p:nvSpPr>
          <p:cNvPr id="5" name="Datumsplatzhalter 4"/>
          <p:cNvSpPr>
            <a:spLocks noGrp="1"/>
          </p:cNvSpPr>
          <p:nvPr>
            <p:ph type="dt" sz="half" idx="2"/>
          </p:nvPr>
        </p:nvSpPr>
        <p:spPr>
          <a:xfrm>
            <a:off x="7812360" y="5949280"/>
            <a:ext cx="886737" cy="360000"/>
          </a:xfrm>
        </p:spPr>
        <p:txBody>
          <a:bodyPr/>
          <a:lstStyle/>
          <a:p>
            <a:r>
              <a:rPr lang="de-DE" dirty="0"/>
              <a:t>Folie 2</a:t>
            </a:r>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II.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Garamond" panose="02020404030301010803" pitchFamily="18" charset="0"/>
              </a:rPr>
              <a:t> </a:t>
            </a:r>
            <a:r>
              <a:rPr lang="de-DE" sz="2800" dirty="0">
                <a:solidFill>
                  <a:schemeClr val="accent5">
                    <a:lumMod val="20000"/>
                    <a:lumOff val="80000"/>
                  </a:schemeClr>
                </a:solidFill>
                <a:latin typeface="Arial"/>
                <a:cs typeface="Arial"/>
              </a:rPr>
              <a:t>III.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18</a:t>
            </a:r>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Französisch</a:t>
            </a: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Spanisch</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a:solidFill>
                  <a:schemeClr val="accent5">
                    <a:lumMod val="50000"/>
                  </a:schemeClr>
                </a:solidFill>
                <a:latin typeface="Arial" panose="020B0604020202020204" pitchFamily="34" charset="0"/>
                <a:cs typeface="Arial" panose="020B0604020202020204" pitchFamily="34" charset="0"/>
              </a:rPr>
              <a:t>*je nach Angebot der Schule</a:t>
            </a: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p>
          <a:p>
            <a:r>
              <a:rPr lang="de-DE" sz="3000" dirty="0">
                <a:latin typeface="Arial" panose="020B0604020202020204" pitchFamily="34" charset="0"/>
                <a:cs typeface="Arial" panose="020B0604020202020204" pitchFamily="34" charset="0"/>
              </a:rPr>
              <a:t>Die Gemeinschaftsschule </a:t>
            </a:r>
          </a:p>
          <a:p>
            <a:r>
              <a:rPr lang="de-DE" sz="3000" dirty="0"/>
              <a:t> </a:t>
            </a:r>
          </a:p>
        </p:txBody>
      </p:sp>
      <p:sp>
        <p:nvSpPr>
          <p:cNvPr id="18" name="Rechteck 17"/>
          <p:cNvSpPr/>
          <p:nvPr/>
        </p:nvSpPr>
        <p:spPr>
          <a:xfrm>
            <a:off x="326292" y="1103585"/>
            <a:ext cx="3241015"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Wahlpflichtfächer/ Profilfächer</a:t>
            </a: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19</a:t>
            </a:r>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a:solidFill>
                  <a:schemeClr val="tx1">
                    <a:lumMod val="75000"/>
                    <a:lumOff val="25000"/>
                  </a:schemeClr>
                </a:solidFill>
                <a:latin typeface="Arial"/>
                <a:cs typeface="Arial"/>
              </a:rPr>
              <a:t>(</a:t>
            </a:r>
            <a:r>
              <a:rPr lang="de-DE" sz="1600" kern="1200" dirty="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Der sonderpädagogische Dienst</a:t>
            </a: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Das sonderpädagogische Bildungsangebot </a:t>
            </a: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Voraussetzung</a:t>
            </a:r>
            <a:r>
              <a:rPr lang="de-DE" sz="1600" dirty="0">
                <a:solidFill>
                  <a:schemeClr val="tx1">
                    <a:lumMod val="75000"/>
                    <a:lumOff val="25000"/>
                  </a:schemeClr>
                </a:solidFill>
                <a:latin typeface="Arial"/>
                <a:cs typeface="Arial"/>
              </a:rPr>
              <a:t>: durch das Staatliche Schulamt festgestellter Anspruch (i. d. R. befristet)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Organisationsformen</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Kooperative Organisationsformen</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Sonderpädagogisches Beratungs-, </a:t>
            </a:r>
          </a:p>
          <a:p>
            <a:r>
              <a:rPr lang="de-DE" sz="3000" dirty="0">
                <a:latin typeface="Arial" panose="020B0604020202020204" pitchFamily="34" charset="0"/>
                <a:cs typeface="Arial" panose="020B0604020202020204" pitchFamily="34" charset="0"/>
              </a:rPr>
              <a:t> 	        Unterstützungs- und Bildungsangebot</a:t>
            </a: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Klärung der Organisationsform 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20</a:t>
            </a:r>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Bildungswege in der Sekundarstufe (Auswahl)</a:t>
            </a: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Allgemeine </a:t>
            </a:r>
          </a:p>
          <a:p>
            <a:pPr algn="ctr"/>
            <a:r>
              <a:rPr lang="de-DE" sz="1500" b="1" dirty="0">
                <a:solidFill>
                  <a:schemeClr val="tx1">
                    <a:lumMod val="75000"/>
                    <a:lumOff val="25000"/>
                  </a:schemeClr>
                </a:solidFill>
                <a:latin typeface="Arial"/>
                <a:cs typeface="Arial"/>
              </a:rPr>
              <a:t>Hochschulreife </a:t>
            </a: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a:t> </a:t>
            </a:r>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Fachhoch-schulreife </a:t>
            </a: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Berufliches Gymnasium </a:t>
            </a: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Berufskolleg</a:t>
            </a: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Schulen</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Berufsfachschule</a:t>
            </a: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21</a:t>
            </a:r>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berufliche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(ca. 330 duale Berufsausbildungen)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Qualifikationen der beruflichen Weiterbildung</a:t>
            </a:r>
            <a:br>
              <a:rPr lang="de-DE" sz="1600" dirty="0">
                <a:solidFill>
                  <a:srgbClr val="404040"/>
                </a:solidFill>
                <a:latin typeface="Arial" panose="020B0604020202020204" pitchFamily="34" charset="0"/>
                <a:cs typeface="Arial" panose="020B0604020202020204" pitchFamily="34" charset="0"/>
              </a:rPr>
            </a:br>
            <a:endParaRPr lang="de-DE" sz="1600"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allgemein 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Hochschulreife (Abitur)</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Berufsvorbereitende Bildungsangebote</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(VAB, BEJ, AV, </a:t>
            </a:r>
            <a:r>
              <a:rPr lang="de-DE" sz="1600" dirty="0" err="1">
                <a:solidFill>
                  <a:schemeClr val="tx1">
                    <a:lumMod val="75000"/>
                    <a:lumOff val="25000"/>
                  </a:schemeClr>
                </a:solidFill>
                <a:latin typeface="Arial"/>
                <a:cs typeface="Arial"/>
              </a:rPr>
              <a:t>AVdual</a:t>
            </a:r>
            <a:r>
              <a:rPr lang="de-DE" sz="1600" dirty="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22</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duale Berufsausbildung und Weiterbildung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ohne Schulabschluss / Hauptschulabschluss / Mittlerer Bildungsabschluss / Hochschulzugangsberechtigung (Abitur)</a:t>
            </a: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berufliche Ausbildung im dualen System</a:t>
            </a: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a:solidFill>
                  <a:srgbClr val="404040"/>
                </a:solidFill>
                <a:latin typeface="Arial" panose="020B0604020202020204" pitchFamily="34" charset="0"/>
                <a:cs typeface="Arial" panose="020B0604020202020204" pitchFamily="34" charset="0"/>
              </a:rPr>
              <a:t>Fachschule z.B.</a:t>
            </a:r>
          </a:p>
          <a:p>
            <a:pPr algn="ctr"/>
            <a:r>
              <a:rPr lang="de-DE" sz="1400" dirty="0">
                <a:solidFill>
                  <a:srgbClr val="404040"/>
                </a:solidFill>
                <a:latin typeface="Arial" panose="020B0604020202020204" pitchFamily="34" charset="0"/>
                <a:cs typeface="Arial" panose="020B0604020202020204" pitchFamily="34" charset="0"/>
              </a:rPr>
              <a:t>Meister/in   | Techniker/in</a:t>
            </a: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Berufskolleg</a:t>
            </a: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Berufsoberschule</a:t>
            </a: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a:solidFill>
                  <a:srgbClr val="404040"/>
                </a:solidFill>
                <a:latin typeface="Arial" panose="020B0604020202020204" pitchFamily="34" charset="0"/>
                <a:cs typeface="Arial" panose="020B0604020202020204" pitchFamily="34" charset="0"/>
              </a:rPr>
              <a:t>   betriebliche Ausbildung + Berufsschule</a:t>
            </a:r>
          </a:p>
          <a:p>
            <a:endParaRPr lang="de-DE" sz="1600" dirty="0">
              <a:solidFill>
                <a:srgbClr val="404040"/>
              </a:solidFill>
              <a:latin typeface="Arial" panose="020B0604020202020204" pitchFamily="34" charset="0"/>
              <a:cs typeface="Arial" panose="020B0604020202020204" pitchFamily="34" charset="0"/>
            </a:endParaRPr>
          </a:p>
          <a:p>
            <a:pPr algn="ctr"/>
            <a:r>
              <a:rPr lang="de-DE" sz="1400" dirty="0">
                <a:solidFill>
                  <a:srgbClr val="404040"/>
                </a:solidFill>
                <a:latin typeface="Arial" panose="020B0604020202020204" pitchFamily="34" charset="0"/>
                <a:cs typeface="Arial" panose="020B0604020202020204" pitchFamily="34" charset="0"/>
              </a:rPr>
              <a:t>Abschlüsse: </a:t>
            </a:r>
          </a:p>
          <a:p>
            <a:pPr algn="ctr"/>
            <a:r>
              <a:rPr lang="de-DE" sz="1400" dirty="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enger Bezug von Theorie und Praxis</a:t>
            </a:r>
          </a:p>
          <a:p>
            <a:r>
              <a:rPr lang="de-DE" sz="1600" dirty="0">
                <a:solidFill>
                  <a:srgbClr val="404040"/>
                </a:solidFill>
              </a:rPr>
              <a:t>Richtungen:</a:t>
            </a:r>
          </a:p>
          <a:p>
            <a:pPr marL="817626" lvl="2" indent="-285750">
              <a:buFont typeface="Symbol" panose="05050102010706020507" pitchFamily="18" charset="2"/>
              <a:buChar char="-"/>
            </a:pPr>
            <a:r>
              <a:rPr lang="de-DE" sz="1600" dirty="0">
                <a:solidFill>
                  <a:schemeClr val="tx1">
                    <a:lumMod val="75000"/>
                    <a:lumOff val="25000"/>
                  </a:schemeClr>
                </a:solidFill>
              </a:rPr>
              <a:t> technisch</a:t>
            </a:r>
          </a:p>
          <a:p>
            <a:pPr marL="817626" lvl="2" indent="-285750">
              <a:buFont typeface="Symbol" panose="05050102010706020507" pitchFamily="18" charset="2"/>
              <a:buChar char="-"/>
            </a:pPr>
            <a:r>
              <a:rPr lang="de-DE" sz="1600" dirty="0">
                <a:solidFill>
                  <a:schemeClr val="tx1">
                    <a:lumMod val="75000"/>
                    <a:lumOff val="25000"/>
                  </a:schemeClr>
                </a:solidFill>
              </a:rPr>
              <a:t> kaufmännisch</a:t>
            </a:r>
          </a:p>
          <a:p>
            <a:pPr marL="817626" lvl="2" indent="-285750">
              <a:buFont typeface="Symbol" panose="05050102010706020507" pitchFamily="18" charset="2"/>
              <a:buChar char="-"/>
            </a:pPr>
            <a:r>
              <a:rPr lang="de-DE" sz="1600" dirty="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sozialpädagogisch</a:t>
            </a:r>
          </a:p>
          <a:p>
            <a:pPr>
              <a:spcBef>
                <a:spcPts val="900"/>
              </a:spcBef>
            </a:pPr>
            <a:r>
              <a:rPr lang="de-DE" sz="1600" dirty="0">
                <a:solidFill>
                  <a:srgbClr val="404040"/>
                </a:solidFill>
              </a:rPr>
              <a:t>Aufnahmevoraussetzung: </a:t>
            </a:r>
          </a:p>
          <a:p>
            <a:pPr marL="817626" lvl="2" indent="-285750">
              <a:buFont typeface="Symbol" panose="05050102010706020507" pitchFamily="18" charset="2"/>
              <a:buChar char="-"/>
            </a:pPr>
            <a:r>
              <a:rPr lang="de-DE" sz="1600" dirty="0">
                <a:solidFill>
                  <a:srgbClr val="404040"/>
                </a:solidFill>
              </a:rPr>
              <a:t>Mittlerer Bildungsabschluss </a:t>
            </a:r>
            <a:r>
              <a:rPr lang="de-DE" sz="1400" dirty="0">
                <a:solidFill>
                  <a:srgbClr val="404040"/>
                </a:solidFill>
              </a:rPr>
              <a:t>(teilweise weitere Voraussetzungen)</a:t>
            </a:r>
            <a:endParaRPr lang="de-DE" sz="1600" dirty="0">
              <a:solidFill>
                <a:srgbClr val="404040"/>
              </a:solidFill>
            </a:endParaRPr>
          </a:p>
          <a:p>
            <a:pPr>
              <a:spcBef>
                <a:spcPts val="900"/>
              </a:spcBef>
            </a:pPr>
            <a:r>
              <a:rPr lang="de-DE" sz="1600" dirty="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23</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Berufskollegs</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a:solidFill>
                  <a:srgbClr val="404040"/>
                </a:solidFill>
              </a:rPr>
              <a:t>Beispiel: 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404040"/>
                </a:solidFill>
                <a:latin typeface="Arial" panose="020B0604020202020204" pitchFamily="34" charset="0"/>
                <a:cs typeface="Arial" panose="020B0604020202020204" pitchFamily="34" charset="0"/>
              </a:rPr>
              <a:t>Einjähriges Berufskolleg für 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24</a:t>
            </a:r>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a:solidFill>
                  <a:schemeClr val="tx1">
                    <a:lumMod val="75000"/>
                    <a:lumOff val="25000"/>
                  </a:schemeClr>
                </a:solidFill>
                <a:latin typeface="Arial" panose="020B0604020202020204" pitchFamily="34" charset="0"/>
                <a:cs typeface="Arial" panose="020B0604020202020204" pitchFamily="34" charset="0"/>
              </a:rPr>
              <a:t>Mit Berufsbezug zum Abitur</a:t>
            </a:r>
            <a:r>
              <a:rPr lang="de-DE" sz="1600" dirty="0">
                <a:solidFill>
                  <a:schemeClr val="tx1">
                    <a:lumMod val="75000"/>
                    <a:lumOff val="25000"/>
                  </a:schemeClr>
                </a:solidFill>
                <a:latin typeface="Arial" panose="020B0604020202020204" pitchFamily="34" charset="0"/>
                <a:cs typeface="Arial" panose="020B0604020202020204" pitchFamily="34" charset="0"/>
              </a:rPr>
              <a:t>:</a:t>
            </a:r>
            <a:br>
              <a:rPr lang="de-DE" sz="1600" dirty="0">
                <a:solidFill>
                  <a:schemeClr val="tx1">
                    <a:lumMod val="75000"/>
                    <a:lumOff val="25000"/>
                  </a:schemeClr>
                </a:solidFill>
                <a:latin typeface="Arial" panose="020B0604020202020204" pitchFamily="34" charset="0"/>
                <a:cs typeface="Arial" panose="020B0604020202020204" pitchFamily="34" charset="0"/>
              </a:rPr>
            </a:br>
            <a:r>
              <a:rPr lang="de-DE" sz="1600" dirty="0">
                <a:solidFill>
                  <a:schemeClr val="tx1">
                    <a:lumMod val="75000"/>
                    <a:lumOff val="25000"/>
                  </a:schemeClr>
                </a:solidFill>
                <a:latin typeface="Arial" panose="020B0604020202020204" pitchFamily="34" charset="0"/>
                <a:cs typeface="Arial" panose="020B0604020202020204" pitchFamily="34" charset="0"/>
              </a:rPr>
              <a:t>3-jährige gymnasiale Oberstufe (Klassen 11-13)</a:t>
            </a:r>
          </a:p>
          <a:p>
            <a:pPr marL="373063" lvl="1" indent="-285750">
              <a:lnSpc>
                <a:spcPct val="90000"/>
              </a:lnSpc>
              <a:spcAft>
                <a:spcPts val="900"/>
              </a:spcAft>
            </a:pPr>
            <a:r>
              <a:rPr lang="de-DE" sz="1600" u="sng" dirty="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a:solidFill>
                  <a:schemeClr val="tx1">
                    <a:lumMod val="75000"/>
                    <a:lumOff val="25000"/>
                  </a:schemeClr>
                </a:solidFill>
                <a:latin typeface="Arial" panose="020B0604020202020204" pitchFamily="34" charset="0"/>
                <a:cs typeface="Arial" panose="020B0604020202020204" pitchFamily="34" charset="0"/>
              </a:rPr>
              <a:t> </a:t>
            </a:r>
            <a:r>
              <a:rPr lang="de-DE" sz="1600" dirty="0">
                <a:solidFill>
                  <a:schemeClr val="tx1">
                    <a:lumMod val="75000"/>
                    <a:lumOff val="25000"/>
                  </a:schemeClr>
                </a:solidFill>
                <a:latin typeface="Arial" panose="020B0604020202020204" pitchFamily="34" charset="0"/>
                <a:cs typeface="Arial" panose="020B0604020202020204" pitchFamily="34" charset="0"/>
              </a:rPr>
              <a:t>Notenschnitt von 3,0 in Deutsch, Mathematik und 1. Fremd-sprache; in jedem dieser Fächer mindestens die Note 4,0 </a:t>
            </a: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Berufliche Gymnasien</a:t>
            </a: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Ernährungs-wissenschaft (EG)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und Gesund-</a:t>
            </a:r>
            <a:r>
              <a:rPr lang="de-DE" sz="1600" dirty="0" err="1">
                <a:solidFill>
                  <a:schemeClr val="tx1">
                    <a:lumMod val="75000"/>
                    <a:lumOff val="25000"/>
                  </a:schemeClr>
                </a:solidFill>
                <a:latin typeface="Arial"/>
                <a:cs typeface="Arial"/>
              </a:rPr>
              <a:t>heitswissenschaft</a:t>
            </a:r>
            <a:r>
              <a:rPr lang="de-DE" sz="1600" dirty="0">
                <a:solidFill>
                  <a:schemeClr val="tx1">
                    <a:lumMod val="75000"/>
                    <a:lumOff val="25000"/>
                  </a:schemeClr>
                </a:solidFill>
                <a:latin typeface="Arial"/>
                <a:cs typeface="Arial"/>
              </a:rPr>
              <a:t> (SGG)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Technik (TG)</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 xmlns:a16="http://schemas.microsoft.com/office/drawing/2014/main" val="20000"/>
                    </a:ext>
                  </a:extLst>
                </a:gridCol>
                <a:gridCol w="6658838">
                  <a:extLst>
                    <a:ext uri="{9D8B030D-6E8A-4147-A177-3AD203B41FA5}">
                      <a16:colId xmlns=""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 xmlns:a16="http://schemas.microsoft.com/office/drawing/2014/main"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Mittlerer Bildungsabschluss</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Gymnasium</a:t>
            </a: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a:t>
            </a:r>
            <a:r>
              <a:rPr lang="de-DE" sz="1400" dirty="0" err="1">
                <a:solidFill>
                  <a:schemeClr val="tx1">
                    <a:lumMod val="75000"/>
                    <a:lumOff val="25000"/>
                  </a:schemeClr>
                </a:solidFill>
                <a:latin typeface="Arial" panose="020B0604020202020204" pitchFamily="34" charset="0"/>
                <a:cs typeface="Arial" panose="020B0604020202020204" pitchFamily="34" charset="0"/>
              </a:rPr>
              <a:t>Gym</a:t>
            </a:r>
            <a:r>
              <a:rPr lang="de-DE" sz="1400" dirty="0">
                <a:solidFill>
                  <a:schemeClr val="tx1">
                    <a:lumMod val="75000"/>
                    <a:lumOff val="25000"/>
                  </a:schemeClr>
                </a:solidFill>
                <a:latin typeface="Arial" panose="020B0604020202020204" pitchFamily="34" charset="0"/>
                <a:cs typeface="Arial" panose="020B0604020202020204" pitchFamily="34" charset="0"/>
              </a:rPr>
              <a:t>, GMS)</a:t>
            </a: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25</a:t>
            </a:r>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Schüler/-innen mit Behinderung – Auswahl</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Beratung durch sonderpädagogische Lehrkräfte, Beratungsfachkräfte für Rehabilitation (Agentur für Arbeit), Integrationsfachdienste</a:t>
            </a: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zusätzliche Möglichkeiten: </a:t>
            </a: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berufsvorbereitende Einrichtung (BVE) und kooperative 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förderschwerpunktspezifische Berufsschule, Berufskolleg oder Berufsfachschule</a:t>
            </a: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26</a:t>
            </a:r>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zeitlicher Ablauf des Übergangsverfahrens </a:t>
            </a:r>
            <a:endParaRPr lang="de-DE" sz="2200" kern="1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a:solidFill>
                  <a:schemeClr val="tx1">
                    <a:lumMod val="75000"/>
                    <a:lumOff val="25000"/>
                  </a:schemeClr>
                </a:solidFill>
                <a:latin typeface="Arial"/>
                <a:cs typeface="Arial"/>
              </a:rPr>
              <a:t>eitere Informationen </a:t>
            </a: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 xmlns:a16="http://schemas.microsoft.com/office/drawing/2014/main" val="20000"/>
                    </a:ext>
                  </a:extLst>
                </a:gridCol>
                <a:gridCol w="3685874">
                  <a:extLst>
                    <a:ext uri="{9D8B030D-6E8A-4147-A177-3AD203B41FA5}">
                      <a16:colId xmlns="" xmlns:a16="http://schemas.microsoft.com/office/drawing/2014/main" val="20001"/>
                    </a:ext>
                  </a:extLst>
                </a:gridCol>
              </a:tblGrid>
              <a:tr h="838800">
                <a:tc>
                  <a:txBody>
                    <a:bodyPr/>
                    <a:lstStyle/>
                    <a:p>
                      <a:r>
                        <a:rPr lang="de-DE" sz="1600" dirty="0">
                          <a:solidFill>
                            <a:schemeClr val="tx1">
                              <a:lumMod val="75000"/>
                              <a:lumOff val="25000"/>
                            </a:schemeClr>
                          </a:solidFill>
                          <a:latin typeface="Arial"/>
                          <a:cs typeface="Arial"/>
                        </a:rPr>
                        <a:t>Informationsabend</a:t>
                      </a:r>
                      <a:r>
                        <a:rPr lang="de-DE" sz="1600" baseline="0" dirty="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 xmlns:a16="http://schemas.microsoft.com/office/drawing/2014/main" val="10000"/>
                  </a:ext>
                </a:extLst>
              </a:tr>
              <a:tr h="838800">
                <a:tc>
                  <a:txBody>
                    <a:bodyPr/>
                    <a:lstStyle/>
                    <a:p>
                      <a:r>
                        <a:rPr lang="de-DE" sz="1600" dirty="0">
                          <a:solidFill>
                            <a:schemeClr val="tx1">
                              <a:lumMod val="75000"/>
                              <a:lumOff val="25000"/>
                            </a:schemeClr>
                          </a:solidFill>
                          <a:latin typeface="Arial"/>
                          <a:cs typeface="Arial"/>
                        </a:rPr>
                        <a:t>Erstellung der Grundschulempfehlung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Oktober – Januar</a:t>
                      </a:r>
                    </a:p>
                  </a:txBody>
                  <a:tcPr anchor="ctr"/>
                </a:tc>
                <a:extLst>
                  <a:ext uri="{0D108BD9-81ED-4DB2-BD59-A6C34878D82A}">
                    <a16:rowId xmlns="" xmlns:a16="http://schemas.microsoft.com/office/drawing/2014/main" val="10001"/>
                  </a:ext>
                </a:extLst>
              </a:tr>
              <a:tr h="838800">
                <a:tc>
                  <a:txBody>
                    <a:bodyPr/>
                    <a:lstStyle/>
                    <a:p>
                      <a:r>
                        <a:rPr lang="de-DE" sz="1600" dirty="0">
                          <a:solidFill>
                            <a:schemeClr val="tx1">
                              <a:lumMod val="75000"/>
                              <a:lumOff val="25000"/>
                            </a:schemeClr>
                          </a:solidFill>
                          <a:latin typeface="Arial"/>
                          <a:cs typeface="Arial"/>
                        </a:rPr>
                        <a:t>intensive Beratung der Eltern </a:t>
                      </a:r>
                    </a:p>
                    <a:p>
                      <a:r>
                        <a:rPr lang="de-DE" sz="1600" dirty="0">
                          <a:solidFill>
                            <a:schemeClr val="tx1">
                              <a:lumMod val="75000"/>
                              <a:lumOff val="25000"/>
                            </a:schemeClr>
                          </a:solidFill>
                          <a:latin typeface="Arial"/>
                          <a:cs typeface="Arial"/>
                        </a:rPr>
                        <a:t>durch die Grundschullehrkräfte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Dezember – Januar</a:t>
                      </a:r>
                    </a:p>
                  </a:txBody>
                  <a:tcPr anchor="ctr"/>
                </a:tc>
                <a:extLst>
                  <a:ext uri="{0D108BD9-81ED-4DB2-BD59-A6C34878D82A}">
                    <a16:rowId xmlns=""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Ausgabe der Halbjahresinformation mit der Grundschulempfehlung</a:t>
                      </a:r>
                      <a:r>
                        <a:rPr lang="de-DE" sz="1600" baseline="0" dirty="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Ende 1. Schulhalbjahr</a:t>
                      </a:r>
                      <a:r>
                        <a:rPr kumimoji="0" lang="de-DE" sz="1600" kern="1200" baseline="0" dirty="0">
                          <a:solidFill>
                            <a:schemeClr val="tx1">
                              <a:lumMod val="75000"/>
                              <a:lumOff val="25000"/>
                            </a:schemeClr>
                          </a:solidFill>
                          <a:latin typeface="Arial"/>
                          <a:ea typeface="+mn-ea"/>
                          <a:cs typeface="Arial"/>
                        </a:rPr>
                        <a:t> -</a:t>
                      </a:r>
                      <a:r>
                        <a:rPr kumimoji="0" lang="de-DE" sz="1600" kern="1200" dirty="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 xmlns:a16="http://schemas.microsoft.com/office/drawing/2014/main" val="10003"/>
                  </a:ext>
                </a:extLst>
              </a:tr>
              <a:tr h="838800">
                <a:tc>
                  <a:txBody>
                    <a:bodyPr/>
                    <a:lstStyle/>
                    <a:p>
                      <a:r>
                        <a:rPr lang="de-DE" sz="1600" dirty="0">
                          <a:solidFill>
                            <a:schemeClr val="tx1">
                              <a:lumMod val="75000"/>
                              <a:lumOff val="25000"/>
                            </a:schemeClr>
                          </a:solidFill>
                          <a:latin typeface="Arial"/>
                          <a:cs typeface="Arial"/>
                        </a:rPr>
                        <a:t>Anmeldung</a:t>
                      </a:r>
                      <a:r>
                        <a:rPr lang="de-DE" sz="1600" baseline="0" dirty="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a:solidFill>
                            <a:schemeClr val="tx1">
                              <a:lumMod val="75000"/>
                              <a:lumOff val="25000"/>
                            </a:schemeClr>
                          </a:solidFill>
                          <a:latin typeface="Arial"/>
                          <a:cs typeface="Arial"/>
                        </a:rPr>
                        <a:t>März</a:t>
                      </a:r>
                      <a:r>
                        <a:rPr lang="de-DE" sz="1600" baseline="0" dirty="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27</a:t>
            </a: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des 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a:extLst>
              <a:ext uri="{FF2B5EF4-FFF2-40B4-BE49-F238E27FC236}">
                <a16:creationId xmlns="" xmlns:a16="http://schemas.microsoft.com/office/drawing/2014/main" id="{5B124A06-6E46-44F8-94E7-A4D60130DCA1}"/>
              </a:ext>
            </a:extLst>
          </p:cNvPr>
          <p:cNvGraphicFramePr>
            <a:graphicFrameLocks noGrp="1"/>
          </p:cNvGraphicFramePr>
          <p:nvPr>
            <p:ph idx="1"/>
            <p:extLst>
              <p:ext uri="{D42A27DB-BD31-4B8C-83A1-F6EECF244321}">
                <p14:modId xmlns:p14="http://schemas.microsoft.com/office/powerpoint/2010/main" val="1792890732"/>
              </p:ext>
            </p:extLst>
          </p:nvPr>
        </p:nvGraphicFramePr>
        <p:xfrm>
          <a:off x="578840" y="896823"/>
          <a:ext cx="7818540" cy="5364480"/>
        </p:xfrm>
        <a:graphic>
          <a:graphicData uri="http://schemas.openxmlformats.org/drawingml/2006/table">
            <a:tbl>
              <a:tblPr firstRow="1" firstCol="1" bandRow="1"/>
              <a:tblGrid>
                <a:gridCol w="3909270">
                  <a:extLst>
                    <a:ext uri="{9D8B030D-6E8A-4147-A177-3AD203B41FA5}">
                      <a16:colId xmlns="" xmlns:a16="http://schemas.microsoft.com/office/drawing/2014/main" val="1693458722"/>
                    </a:ext>
                  </a:extLst>
                </a:gridCol>
                <a:gridCol w="3909270">
                  <a:extLst>
                    <a:ext uri="{9D8B030D-6E8A-4147-A177-3AD203B41FA5}">
                      <a16:colId xmlns="" xmlns:a16="http://schemas.microsoft.com/office/drawing/2014/main" val="369996262"/>
                    </a:ext>
                  </a:extLst>
                </a:gridCol>
              </a:tblGrid>
              <a:tr h="999854">
                <a:tc>
                  <a:txBody>
                    <a:bodyPr/>
                    <a:lstStyle/>
                    <a:p>
                      <a:r>
                        <a:rPr lang="de-DE" sz="1600" b="1" dirty="0">
                          <a:effectLst/>
                          <a:latin typeface="Arial" panose="020B0604020202020204" pitchFamily="34" charset="0"/>
                          <a:ea typeface="Calibri" panose="020F0502020204030204" pitchFamily="34" charset="0"/>
                          <a:cs typeface="Times New Roman" panose="02020603050405020304" pitchFamily="18" charset="0"/>
                        </a:rPr>
                        <a:t> </a:t>
                      </a:r>
                      <a:endParaRPr lang="de-DE" sz="2000" b="1" dirty="0">
                        <a:effectLst/>
                        <a:latin typeface="AvantGarde Bk BT"/>
                        <a:ea typeface="Times New Roman" panose="02020603050405020304" pitchFamily="18" charset="0"/>
                        <a:cs typeface="Times New Roman" panose="02020603050405020304" pitchFamily="18" charset="0"/>
                      </a:endParaRPr>
                    </a:p>
                    <a:p>
                      <a:r>
                        <a:rPr lang="de-DE" sz="1600" b="1" dirty="0">
                          <a:effectLst/>
                          <a:latin typeface="Arial" panose="020B0604020202020204" pitchFamily="34" charset="0"/>
                          <a:ea typeface="Calibri" panose="020F0502020204030204" pitchFamily="34" charset="0"/>
                          <a:cs typeface="Times New Roman" panose="02020603050405020304" pitchFamily="18" charset="0"/>
                        </a:rPr>
                        <a:t>Info-Abend </a:t>
                      </a:r>
                      <a:endParaRPr lang="de-DE" sz="2000" b="1" dirty="0">
                        <a:effectLst/>
                        <a:latin typeface="AvantGarde Bk BT"/>
                        <a:ea typeface="Times New Roman" panose="02020603050405020304" pitchFamily="18" charset="0"/>
                        <a:cs typeface="Times New Roman" panose="02020603050405020304" pitchFamily="18" charset="0"/>
                      </a:endParaRPr>
                    </a:p>
                    <a:p>
                      <a:r>
                        <a:rPr lang="de-DE" sz="1600" b="1" dirty="0">
                          <a:effectLst/>
                          <a:latin typeface="Arial" panose="020B0604020202020204" pitchFamily="34" charset="0"/>
                          <a:ea typeface="Calibri" panose="020F0502020204030204" pitchFamily="34" charset="0"/>
                          <a:cs typeface="Times New Roman" panose="02020603050405020304" pitchFamily="18" charset="0"/>
                        </a:rPr>
                        <a:t>„Weiterführende Schulen“</a:t>
                      </a:r>
                      <a:endParaRPr lang="de-DE" sz="2000" b="1" dirty="0">
                        <a:effectLst/>
                        <a:latin typeface="AvantGarde Bk BT"/>
                        <a:ea typeface="Times New Roman" panose="02020603050405020304" pitchFamily="18" charset="0"/>
                        <a:cs typeface="Times New Roman" panose="02020603050405020304" pitchFamily="18" charset="0"/>
                      </a:endParaRPr>
                    </a:p>
                    <a:p>
                      <a:r>
                        <a:rPr lang="de-DE" sz="1600" b="1" dirty="0">
                          <a:effectLst/>
                          <a:latin typeface="Arial" panose="020B0604020202020204" pitchFamily="34" charset="0"/>
                          <a:ea typeface="Calibri" panose="020F0502020204030204" pitchFamily="34" charset="0"/>
                          <a:cs typeface="Times New Roman" panose="02020603050405020304" pitchFamily="18" charset="0"/>
                        </a:rPr>
                        <a:t> </a:t>
                      </a:r>
                      <a:endParaRPr lang="de-DE" sz="2000" b="1" dirty="0">
                        <a:effectLst/>
                        <a:latin typeface="AvantGarde Bk BT"/>
                        <a:ea typeface="Times New Roman" panose="02020603050405020304" pitchFamily="18" charset="0"/>
                        <a:cs typeface="Times New Roman" panose="02020603050405020304" pitchFamily="18" charset="0"/>
                      </a:endParaRPr>
                    </a:p>
                    <a:p>
                      <a:r>
                        <a:rPr lang="de-DE" sz="1600" b="1" dirty="0">
                          <a:effectLst/>
                          <a:latin typeface="Arial" panose="020B0604020202020204" pitchFamily="34" charset="0"/>
                          <a:ea typeface="Calibri" panose="020F0502020204030204" pitchFamily="34" charset="0"/>
                          <a:cs typeface="Times New Roman" panose="02020603050405020304" pitchFamily="18" charset="0"/>
                        </a:rPr>
                        <a:t> </a:t>
                      </a:r>
                      <a:endParaRPr lang="de-DE" sz="2000" b="1" dirty="0">
                        <a:effectLst/>
                        <a:latin typeface="AvantGarde Bk BT"/>
                        <a:ea typeface="Times New Roman" panose="02020603050405020304" pitchFamily="18" charset="0"/>
                        <a:cs typeface="Times New Roman" panose="02020603050405020304" pitchFamily="18" charset="0"/>
                      </a:endParaRPr>
                    </a:p>
                  </a:txBody>
                  <a:tcPr marL="63807" marR="63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600" b="1">
                          <a:effectLst/>
                          <a:latin typeface="Arial" panose="020B0604020202020204" pitchFamily="34" charset="0"/>
                          <a:ea typeface="Calibri" panose="020F0502020204030204" pitchFamily="34" charset="0"/>
                          <a:cs typeface="Times New Roman" panose="02020603050405020304" pitchFamily="18" charset="0"/>
                        </a:rPr>
                        <a:t> </a:t>
                      </a:r>
                      <a:endParaRPr lang="de-DE" sz="2000" b="1">
                        <a:effectLst/>
                        <a:latin typeface="AvantGarde Bk BT"/>
                        <a:ea typeface="Times New Roman" panose="02020603050405020304" pitchFamily="18" charset="0"/>
                        <a:cs typeface="Times New Roman" panose="02020603050405020304" pitchFamily="18" charset="0"/>
                      </a:endParaRPr>
                    </a:p>
                    <a:p>
                      <a:r>
                        <a:rPr lang="de-DE" sz="1600" b="1">
                          <a:effectLst/>
                          <a:latin typeface="Arial" panose="020B0604020202020204" pitchFamily="34" charset="0"/>
                          <a:ea typeface="Calibri" panose="020F0502020204030204" pitchFamily="34" charset="0"/>
                          <a:cs typeface="Times New Roman" panose="02020603050405020304" pitchFamily="18" charset="0"/>
                        </a:rPr>
                        <a:t>25.10.22</a:t>
                      </a:r>
                      <a:endParaRPr lang="de-DE" sz="2000" b="1">
                        <a:effectLst/>
                        <a:latin typeface="AvantGarde Bk BT"/>
                        <a:ea typeface="Times New Roman" panose="02020603050405020304" pitchFamily="18" charset="0"/>
                        <a:cs typeface="Times New Roman" panose="02020603050405020304" pitchFamily="18" charset="0"/>
                      </a:endParaRPr>
                    </a:p>
                    <a:p>
                      <a:r>
                        <a:rPr lang="de-DE" sz="1600" b="1">
                          <a:effectLst/>
                          <a:latin typeface="Arial" panose="020B0604020202020204" pitchFamily="34" charset="0"/>
                          <a:ea typeface="Calibri" panose="020F0502020204030204" pitchFamily="34" charset="0"/>
                          <a:cs typeface="Times New Roman" panose="02020603050405020304" pitchFamily="18" charset="0"/>
                        </a:rPr>
                        <a:t> </a:t>
                      </a:r>
                      <a:endParaRPr lang="de-DE" sz="2000" b="1">
                        <a:effectLst/>
                        <a:latin typeface="AvantGarde Bk BT"/>
                        <a:ea typeface="Times New Roman" panose="02020603050405020304" pitchFamily="18" charset="0"/>
                        <a:cs typeface="Times New Roman" panose="02020603050405020304" pitchFamily="18" charset="0"/>
                      </a:endParaRPr>
                    </a:p>
                  </a:txBody>
                  <a:tcPr marL="63807" marR="63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88649769"/>
                  </a:ext>
                </a:extLst>
              </a:tr>
              <a:tr h="999854">
                <a:tc>
                  <a:txBody>
                    <a:bodyPr/>
                    <a:lstStyle/>
                    <a:p>
                      <a:r>
                        <a:rPr lang="de-DE" sz="1600" b="1">
                          <a:effectLst/>
                          <a:latin typeface="Arial" panose="020B0604020202020204" pitchFamily="34" charset="0"/>
                          <a:ea typeface="Calibri" panose="020F0502020204030204" pitchFamily="34" charset="0"/>
                          <a:cs typeface="Times New Roman" panose="02020603050405020304" pitchFamily="18" charset="0"/>
                        </a:rPr>
                        <a:t> </a:t>
                      </a:r>
                      <a:endParaRPr lang="de-DE" sz="2000" b="1">
                        <a:effectLst/>
                        <a:latin typeface="AvantGarde Bk BT"/>
                        <a:ea typeface="Times New Roman" panose="02020603050405020304" pitchFamily="18" charset="0"/>
                        <a:cs typeface="Times New Roman" panose="02020603050405020304" pitchFamily="18" charset="0"/>
                      </a:endParaRPr>
                    </a:p>
                    <a:p>
                      <a:r>
                        <a:rPr lang="de-DE" sz="1600" b="1">
                          <a:effectLst/>
                          <a:latin typeface="Arial" panose="020B0604020202020204" pitchFamily="34" charset="0"/>
                          <a:ea typeface="Calibri" panose="020F0502020204030204" pitchFamily="34" charset="0"/>
                          <a:cs typeface="Times New Roman" panose="02020603050405020304" pitchFamily="18" charset="0"/>
                        </a:rPr>
                        <a:t>Abgabe der Noten sowie der ausgefüllten LEG-Raster durch die Fachlehrkraft bei der Klassenlehrkraft</a:t>
                      </a:r>
                      <a:endParaRPr lang="de-DE" sz="2000" b="1">
                        <a:effectLst/>
                        <a:latin typeface="AvantGarde Bk BT"/>
                        <a:ea typeface="Times New Roman" panose="02020603050405020304" pitchFamily="18" charset="0"/>
                        <a:cs typeface="Times New Roman" panose="02020603050405020304" pitchFamily="18" charset="0"/>
                      </a:endParaRPr>
                    </a:p>
                    <a:p>
                      <a:r>
                        <a:rPr lang="de-DE" sz="1600" b="1">
                          <a:effectLst/>
                          <a:latin typeface="Arial" panose="020B0604020202020204" pitchFamily="34" charset="0"/>
                          <a:ea typeface="Calibri" panose="020F0502020204030204" pitchFamily="34" charset="0"/>
                          <a:cs typeface="Times New Roman" panose="02020603050405020304" pitchFamily="18" charset="0"/>
                        </a:rPr>
                        <a:t> </a:t>
                      </a:r>
                      <a:endParaRPr lang="de-DE" sz="2000" b="1">
                        <a:effectLst/>
                        <a:latin typeface="AvantGarde Bk BT"/>
                        <a:ea typeface="Times New Roman" panose="02020603050405020304" pitchFamily="18" charset="0"/>
                        <a:cs typeface="Times New Roman" panose="02020603050405020304" pitchFamily="18" charset="0"/>
                      </a:endParaRPr>
                    </a:p>
                  </a:txBody>
                  <a:tcPr marL="63807" marR="63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600" b="1">
                          <a:effectLst/>
                          <a:latin typeface="Arial" panose="020B0604020202020204" pitchFamily="34" charset="0"/>
                          <a:ea typeface="Calibri" panose="020F0502020204030204" pitchFamily="34" charset="0"/>
                          <a:cs typeface="Times New Roman" panose="02020603050405020304" pitchFamily="18" charset="0"/>
                        </a:rPr>
                        <a:t> </a:t>
                      </a:r>
                      <a:endParaRPr lang="de-DE" sz="2000" b="1">
                        <a:effectLst/>
                        <a:latin typeface="AvantGarde Bk BT"/>
                        <a:ea typeface="Times New Roman" panose="02020603050405020304" pitchFamily="18" charset="0"/>
                        <a:cs typeface="Times New Roman" panose="02020603050405020304" pitchFamily="18" charset="0"/>
                      </a:endParaRPr>
                    </a:p>
                    <a:p>
                      <a:r>
                        <a:rPr lang="de-DE" sz="1600" b="1">
                          <a:effectLst/>
                          <a:latin typeface="Arial" panose="020B0604020202020204" pitchFamily="34" charset="0"/>
                          <a:ea typeface="Calibri" panose="020F0502020204030204" pitchFamily="34" charset="0"/>
                          <a:cs typeface="Times New Roman" panose="02020603050405020304" pitchFamily="18" charset="0"/>
                        </a:rPr>
                        <a:t>16.12.22</a:t>
                      </a:r>
                      <a:endParaRPr lang="de-DE" sz="2000" b="1">
                        <a:effectLst/>
                        <a:latin typeface="AvantGarde Bk BT"/>
                        <a:ea typeface="Times New Roman" panose="02020603050405020304" pitchFamily="18" charset="0"/>
                        <a:cs typeface="Times New Roman" panose="02020603050405020304" pitchFamily="18" charset="0"/>
                      </a:endParaRPr>
                    </a:p>
                    <a:p>
                      <a:r>
                        <a:rPr lang="de-DE" sz="1600" b="1">
                          <a:effectLst/>
                          <a:latin typeface="Arial" panose="020B0604020202020204" pitchFamily="34" charset="0"/>
                          <a:ea typeface="Calibri" panose="020F0502020204030204" pitchFamily="34" charset="0"/>
                          <a:cs typeface="Times New Roman" panose="02020603050405020304" pitchFamily="18" charset="0"/>
                        </a:rPr>
                        <a:t> </a:t>
                      </a:r>
                      <a:endParaRPr lang="de-DE" sz="2000" b="1">
                        <a:effectLst/>
                        <a:latin typeface="AvantGarde Bk BT"/>
                        <a:ea typeface="Times New Roman" panose="02020603050405020304" pitchFamily="18" charset="0"/>
                        <a:cs typeface="Times New Roman" panose="02020603050405020304" pitchFamily="18" charset="0"/>
                      </a:endParaRPr>
                    </a:p>
                  </a:txBody>
                  <a:tcPr marL="63807" marR="63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88287461"/>
                  </a:ext>
                </a:extLst>
              </a:tr>
              <a:tr h="799883">
                <a:tc>
                  <a:txBody>
                    <a:bodyPr/>
                    <a:lstStyle/>
                    <a:p>
                      <a:r>
                        <a:rPr lang="de-DE" sz="1600" b="1">
                          <a:effectLst/>
                          <a:latin typeface="Arial" panose="020B0604020202020204" pitchFamily="34" charset="0"/>
                          <a:ea typeface="Calibri" panose="020F0502020204030204" pitchFamily="34" charset="0"/>
                          <a:cs typeface="Times New Roman" panose="02020603050405020304" pitchFamily="18" charset="0"/>
                        </a:rPr>
                        <a:t> </a:t>
                      </a:r>
                      <a:endParaRPr lang="de-DE" sz="2000" b="1">
                        <a:effectLst/>
                        <a:latin typeface="AvantGarde Bk BT"/>
                        <a:ea typeface="Times New Roman" panose="02020603050405020304" pitchFamily="18" charset="0"/>
                        <a:cs typeface="Times New Roman" panose="02020603050405020304" pitchFamily="18" charset="0"/>
                      </a:endParaRPr>
                    </a:p>
                    <a:p>
                      <a:r>
                        <a:rPr lang="de-DE" sz="1600" b="1">
                          <a:effectLst/>
                          <a:latin typeface="Arial" panose="020B0604020202020204" pitchFamily="34" charset="0"/>
                          <a:ea typeface="Calibri" panose="020F0502020204030204" pitchFamily="34" charset="0"/>
                          <a:cs typeface="Times New Roman" panose="02020603050405020304" pitchFamily="18" charset="0"/>
                        </a:rPr>
                        <a:t>Zeitraum Informations- und Beratungsgespräch der GS</a:t>
                      </a:r>
                      <a:endParaRPr lang="de-DE" sz="2000" b="1">
                        <a:effectLst/>
                        <a:latin typeface="AvantGarde Bk BT"/>
                        <a:ea typeface="Times New Roman" panose="02020603050405020304" pitchFamily="18" charset="0"/>
                        <a:cs typeface="Times New Roman" panose="02020603050405020304" pitchFamily="18" charset="0"/>
                      </a:endParaRPr>
                    </a:p>
                    <a:p>
                      <a:r>
                        <a:rPr lang="de-DE" sz="1600" b="1">
                          <a:effectLst/>
                          <a:latin typeface="Arial" panose="020B0604020202020204" pitchFamily="34" charset="0"/>
                          <a:ea typeface="Calibri" panose="020F0502020204030204" pitchFamily="34" charset="0"/>
                          <a:cs typeface="Times New Roman" panose="02020603050405020304" pitchFamily="18" charset="0"/>
                        </a:rPr>
                        <a:t> </a:t>
                      </a:r>
                      <a:endParaRPr lang="de-DE" sz="2000" b="1">
                        <a:effectLst/>
                        <a:latin typeface="AvantGarde Bk BT"/>
                        <a:ea typeface="Times New Roman" panose="02020603050405020304" pitchFamily="18" charset="0"/>
                        <a:cs typeface="Times New Roman" panose="02020603050405020304" pitchFamily="18" charset="0"/>
                      </a:endParaRPr>
                    </a:p>
                  </a:txBody>
                  <a:tcPr marL="63807" marR="63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600" b="1">
                          <a:effectLst/>
                          <a:latin typeface="Arial" panose="020B0604020202020204" pitchFamily="34" charset="0"/>
                          <a:ea typeface="Calibri" panose="020F0502020204030204" pitchFamily="34" charset="0"/>
                          <a:cs typeface="Times New Roman" panose="02020603050405020304" pitchFamily="18" charset="0"/>
                        </a:rPr>
                        <a:t> </a:t>
                      </a:r>
                      <a:endParaRPr lang="de-DE" sz="2000" b="1">
                        <a:effectLst/>
                        <a:latin typeface="AvantGarde Bk BT"/>
                        <a:ea typeface="Times New Roman" panose="02020603050405020304" pitchFamily="18" charset="0"/>
                        <a:cs typeface="Times New Roman" panose="02020603050405020304" pitchFamily="18" charset="0"/>
                      </a:endParaRPr>
                    </a:p>
                    <a:p>
                      <a:r>
                        <a:rPr lang="de-DE" sz="1600" b="1">
                          <a:effectLst/>
                          <a:latin typeface="Arial" panose="020B0604020202020204" pitchFamily="34" charset="0"/>
                          <a:ea typeface="Calibri" panose="020F0502020204030204" pitchFamily="34" charset="0"/>
                          <a:cs typeface="Times New Roman" panose="02020603050405020304" pitchFamily="18" charset="0"/>
                        </a:rPr>
                        <a:t>bis 24.01.23</a:t>
                      </a:r>
                      <a:endParaRPr lang="de-DE" sz="2000" b="1">
                        <a:effectLst/>
                        <a:latin typeface="AvantGarde Bk BT"/>
                        <a:ea typeface="Times New Roman" panose="02020603050405020304" pitchFamily="18" charset="0"/>
                        <a:cs typeface="Times New Roman" panose="02020603050405020304" pitchFamily="18" charset="0"/>
                      </a:endParaRPr>
                    </a:p>
                  </a:txBody>
                  <a:tcPr marL="63807" marR="63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51785215"/>
                  </a:ext>
                </a:extLst>
              </a:tr>
              <a:tr h="799883">
                <a:tc>
                  <a:txBody>
                    <a:bodyPr/>
                    <a:lstStyle/>
                    <a:p>
                      <a:r>
                        <a:rPr lang="de-DE" sz="1600" b="1">
                          <a:effectLst/>
                          <a:latin typeface="Arial" panose="020B0604020202020204" pitchFamily="34" charset="0"/>
                          <a:ea typeface="Calibri" panose="020F0502020204030204" pitchFamily="34" charset="0"/>
                          <a:cs typeface="Times New Roman" panose="02020603050405020304" pitchFamily="18" charset="0"/>
                        </a:rPr>
                        <a:t> </a:t>
                      </a:r>
                      <a:endParaRPr lang="de-DE" sz="2000" b="1">
                        <a:effectLst/>
                        <a:latin typeface="AvantGarde Bk BT"/>
                        <a:ea typeface="Times New Roman" panose="02020603050405020304" pitchFamily="18" charset="0"/>
                        <a:cs typeface="Times New Roman" panose="02020603050405020304" pitchFamily="18" charset="0"/>
                      </a:endParaRPr>
                    </a:p>
                    <a:p>
                      <a:r>
                        <a:rPr lang="de-DE" sz="1600" b="1">
                          <a:effectLst/>
                          <a:latin typeface="Arial" panose="020B0604020202020204" pitchFamily="34" charset="0"/>
                          <a:ea typeface="Calibri" panose="020F0502020204030204" pitchFamily="34" charset="0"/>
                          <a:cs typeface="Times New Roman" panose="02020603050405020304" pitchFamily="18" charset="0"/>
                        </a:rPr>
                        <a:t>Entscheidung der Klassenkonferenz über die GS-Empfehlung</a:t>
                      </a:r>
                      <a:endParaRPr lang="de-DE" sz="2000" b="1">
                        <a:effectLst/>
                        <a:latin typeface="AvantGarde Bk BT"/>
                        <a:ea typeface="Times New Roman" panose="02020603050405020304" pitchFamily="18" charset="0"/>
                        <a:cs typeface="Times New Roman" panose="02020603050405020304" pitchFamily="18" charset="0"/>
                      </a:endParaRPr>
                    </a:p>
                    <a:p>
                      <a:r>
                        <a:rPr lang="de-DE" sz="1600" b="1">
                          <a:effectLst/>
                          <a:latin typeface="Arial" panose="020B0604020202020204" pitchFamily="34" charset="0"/>
                          <a:ea typeface="Calibri" panose="020F0502020204030204" pitchFamily="34" charset="0"/>
                          <a:cs typeface="Times New Roman" panose="02020603050405020304" pitchFamily="18" charset="0"/>
                        </a:rPr>
                        <a:t> </a:t>
                      </a:r>
                      <a:endParaRPr lang="de-DE" sz="2000" b="1">
                        <a:effectLst/>
                        <a:latin typeface="AvantGarde Bk BT"/>
                        <a:ea typeface="Times New Roman" panose="02020603050405020304" pitchFamily="18" charset="0"/>
                        <a:cs typeface="Times New Roman" panose="02020603050405020304" pitchFamily="18" charset="0"/>
                      </a:endParaRPr>
                    </a:p>
                  </a:txBody>
                  <a:tcPr marL="63807" marR="63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600" b="1">
                          <a:effectLst/>
                          <a:latin typeface="Arial" panose="020B0604020202020204" pitchFamily="34" charset="0"/>
                          <a:ea typeface="Calibri" panose="020F0502020204030204" pitchFamily="34" charset="0"/>
                          <a:cs typeface="Times New Roman" panose="02020603050405020304" pitchFamily="18" charset="0"/>
                        </a:rPr>
                        <a:t> </a:t>
                      </a:r>
                      <a:endParaRPr lang="de-DE" sz="2000" b="1">
                        <a:effectLst/>
                        <a:latin typeface="AvantGarde Bk BT"/>
                        <a:ea typeface="Times New Roman" panose="02020603050405020304" pitchFamily="18" charset="0"/>
                        <a:cs typeface="Times New Roman" panose="02020603050405020304" pitchFamily="18" charset="0"/>
                      </a:endParaRPr>
                    </a:p>
                    <a:p>
                      <a:r>
                        <a:rPr lang="de-DE" sz="1600" b="1">
                          <a:effectLst/>
                          <a:latin typeface="Arial" panose="020B0604020202020204" pitchFamily="34" charset="0"/>
                          <a:ea typeface="Calibri" panose="020F0502020204030204" pitchFamily="34" charset="0"/>
                          <a:cs typeface="Times New Roman" panose="02020603050405020304" pitchFamily="18" charset="0"/>
                        </a:rPr>
                        <a:t>25.01.23</a:t>
                      </a:r>
                      <a:endParaRPr lang="de-DE" sz="2000" b="1">
                        <a:effectLst/>
                        <a:latin typeface="AvantGarde Bk BT"/>
                        <a:ea typeface="Times New Roman" panose="02020603050405020304" pitchFamily="18" charset="0"/>
                        <a:cs typeface="Times New Roman" panose="02020603050405020304" pitchFamily="18" charset="0"/>
                      </a:endParaRPr>
                    </a:p>
                  </a:txBody>
                  <a:tcPr marL="63807" marR="63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11662540"/>
                  </a:ext>
                </a:extLst>
              </a:tr>
              <a:tr h="799883">
                <a:tc>
                  <a:txBody>
                    <a:bodyPr/>
                    <a:lstStyle/>
                    <a:p>
                      <a:r>
                        <a:rPr lang="de-DE" sz="1600" b="1" dirty="0">
                          <a:effectLst/>
                          <a:latin typeface="Arial" panose="020B0604020202020204" pitchFamily="34" charset="0"/>
                          <a:ea typeface="Calibri" panose="020F0502020204030204" pitchFamily="34" charset="0"/>
                          <a:cs typeface="Times New Roman" panose="02020603050405020304" pitchFamily="18" charset="0"/>
                        </a:rPr>
                        <a:t> </a:t>
                      </a:r>
                      <a:endParaRPr lang="de-DE" sz="2000" b="1" dirty="0">
                        <a:effectLst/>
                        <a:latin typeface="AvantGarde Bk BT"/>
                        <a:ea typeface="Times New Roman" panose="02020603050405020304" pitchFamily="18" charset="0"/>
                        <a:cs typeface="Times New Roman" panose="02020603050405020304" pitchFamily="18" charset="0"/>
                      </a:endParaRPr>
                    </a:p>
                    <a:p>
                      <a:r>
                        <a:rPr lang="de-DE" sz="1600" b="1" dirty="0">
                          <a:effectLst/>
                          <a:latin typeface="Arial" panose="020B0604020202020204" pitchFamily="34" charset="0"/>
                          <a:ea typeface="Calibri" panose="020F0502020204030204" pitchFamily="34" charset="0"/>
                          <a:cs typeface="Times New Roman" panose="02020603050405020304" pitchFamily="18" charset="0"/>
                        </a:rPr>
                        <a:t>Ausgabe der GS-Empfehlung gemeinsam mit der Halbjahresinfo</a:t>
                      </a:r>
                      <a:endParaRPr lang="de-DE" sz="2000" b="1" dirty="0">
                        <a:effectLst/>
                        <a:latin typeface="AvantGarde Bk BT"/>
                        <a:ea typeface="Times New Roman" panose="02020603050405020304" pitchFamily="18" charset="0"/>
                        <a:cs typeface="Times New Roman" panose="02020603050405020304" pitchFamily="18" charset="0"/>
                      </a:endParaRPr>
                    </a:p>
                    <a:p>
                      <a:r>
                        <a:rPr lang="de-DE" sz="1600" b="1" dirty="0">
                          <a:effectLst/>
                          <a:latin typeface="Arial" panose="020B0604020202020204" pitchFamily="34" charset="0"/>
                          <a:ea typeface="Calibri" panose="020F0502020204030204" pitchFamily="34" charset="0"/>
                          <a:cs typeface="Times New Roman" panose="02020603050405020304" pitchFamily="18" charset="0"/>
                        </a:rPr>
                        <a:t> </a:t>
                      </a:r>
                      <a:endParaRPr lang="de-DE" sz="2000" b="1" dirty="0">
                        <a:effectLst/>
                        <a:latin typeface="AvantGarde Bk BT"/>
                        <a:ea typeface="Times New Roman" panose="02020603050405020304" pitchFamily="18" charset="0"/>
                        <a:cs typeface="Times New Roman" panose="02020603050405020304" pitchFamily="18" charset="0"/>
                      </a:endParaRPr>
                    </a:p>
                  </a:txBody>
                  <a:tcPr marL="63807" marR="63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600" b="1" dirty="0">
                          <a:effectLst/>
                          <a:latin typeface="Arial" panose="020B0604020202020204" pitchFamily="34" charset="0"/>
                          <a:ea typeface="Calibri" panose="020F0502020204030204" pitchFamily="34" charset="0"/>
                          <a:cs typeface="Times New Roman" panose="02020603050405020304" pitchFamily="18" charset="0"/>
                        </a:rPr>
                        <a:t> </a:t>
                      </a:r>
                      <a:endParaRPr lang="de-DE" sz="2000" b="1" dirty="0">
                        <a:effectLst/>
                        <a:latin typeface="AvantGarde Bk BT"/>
                        <a:ea typeface="Times New Roman" panose="02020603050405020304" pitchFamily="18" charset="0"/>
                        <a:cs typeface="Times New Roman" panose="02020603050405020304" pitchFamily="18" charset="0"/>
                      </a:endParaRPr>
                    </a:p>
                    <a:p>
                      <a:r>
                        <a:rPr lang="de-DE" sz="1600" b="1" dirty="0">
                          <a:effectLst/>
                          <a:latin typeface="Arial" panose="020B0604020202020204" pitchFamily="34" charset="0"/>
                          <a:ea typeface="Calibri" panose="020F0502020204030204" pitchFamily="34" charset="0"/>
                          <a:cs typeface="Times New Roman" panose="02020603050405020304" pitchFamily="18" charset="0"/>
                        </a:rPr>
                        <a:t>03.02.23</a:t>
                      </a:r>
                      <a:endParaRPr lang="de-DE" sz="2000" b="1" dirty="0">
                        <a:effectLst/>
                        <a:latin typeface="AvantGarde Bk BT"/>
                        <a:ea typeface="Times New Roman" panose="02020603050405020304" pitchFamily="18" charset="0"/>
                        <a:cs typeface="Times New Roman" panose="02020603050405020304" pitchFamily="18" charset="0"/>
                      </a:endParaRPr>
                    </a:p>
                  </a:txBody>
                  <a:tcPr marL="63807" marR="63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73323601"/>
                  </a:ext>
                </a:extLst>
              </a:tr>
            </a:tbl>
          </a:graphicData>
        </a:graphic>
      </p:graphicFrame>
      <p:sp>
        <p:nvSpPr>
          <p:cNvPr id="3" name="Titel 2">
            <a:extLst>
              <a:ext uri="{FF2B5EF4-FFF2-40B4-BE49-F238E27FC236}">
                <a16:creationId xmlns="" xmlns:a16="http://schemas.microsoft.com/office/drawing/2014/main" id="{1818A51D-F4D1-4D8E-A86E-F30233554D23}"/>
              </a:ext>
            </a:extLst>
          </p:cNvPr>
          <p:cNvSpPr>
            <a:spLocks noGrp="1"/>
          </p:cNvSpPr>
          <p:nvPr>
            <p:ph type="title"/>
          </p:nvPr>
        </p:nvSpPr>
        <p:spPr>
          <a:xfrm>
            <a:off x="457200" y="159296"/>
            <a:ext cx="8229600" cy="1066800"/>
          </a:xfrm>
        </p:spPr>
        <p:txBody>
          <a:bodyPr/>
          <a:lstStyle/>
          <a:p>
            <a:r>
              <a:rPr kumimoji="0" lang="de-DE" altLang="de-DE" sz="36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Termine für Klasse 4 Übertritt</a:t>
            </a:r>
            <a:r>
              <a:rPr kumimoji="0" lang="de-DE" altLang="de-DE" sz="800" b="0" i="0" u="none" strike="noStrike" cap="none" normalizeH="0" baseline="0" dirty="0">
                <a:ln>
                  <a:noFill/>
                </a:ln>
                <a:solidFill>
                  <a:schemeClr val="tx1"/>
                </a:solidFill>
                <a:effectLst/>
              </a:rPr>
              <a:t/>
            </a:r>
            <a:br>
              <a:rPr kumimoji="0" lang="de-DE" altLang="de-DE" sz="800" b="0" i="0" u="none" strike="noStrike" cap="none" normalizeH="0" baseline="0" dirty="0">
                <a:ln>
                  <a:noFill/>
                </a:ln>
                <a:solidFill>
                  <a:schemeClr val="tx1"/>
                </a:solidFill>
                <a:effectLst/>
              </a:rPr>
            </a:br>
            <a:endParaRPr lang="de-DE" dirty="0"/>
          </a:p>
        </p:txBody>
      </p:sp>
      <p:sp>
        <p:nvSpPr>
          <p:cNvPr id="4" name="Datumsplatzhalter 3">
            <a:extLst>
              <a:ext uri="{FF2B5EF4-FFF2-40B4-BE49-F238E27FC236}">
                <a16:creationId xmlns="" xmlns:a16="http://schemas.microsoft.com/office/drawing/2014/main" id="{B362552F-2883-43CC-9944-EB4D7FA21922}"/>
              </a:ext>
            </a:extLst>
          </p:cNvPr>
          <p:cNvSpPr>
            <a:spLocks noGrp="1"/>
          </p:cNvSpPr>
          <p:nvPr>
            <p:ph type="dt" sz="half" idx="2"/>
          </p:nvPr>
        </p:nvSpPr>
        <p:spPr/>
        <p:txBody>
          <a:bodyPr/>
          <a:lstStyle/>
          <a:p>
            <a:fld id="{C157544B-67EA-454E-8D77-134FF4203B51}" type="datetime1">
              <a:rPr lang="de-DE" smtClean="0"/>
              <a:pPr/>
              <a:t>25.10.2022</a:t>
            </a:fld>
            <a:endParaRPr lang="de-DE" dirty="0"/>
          </a:p>
        </p:txBody>
      </p:sp>
      <p:sp>
        <p:nvSpPr>
          <p:cNvPr id="5" name="Fußzeilenplatzhalter 4">
            <a:extLst>
              <a:ext uri="{FF2B5EF4-FFF2-40B4-BE49-F238E27FC236}">
                <a16:creationId xmlns="" xmlns:a16="http://schemas.microsoft.com/office/drawing/2014/main" id="{7F3E4DDF-23D6-42B6-81D7-76C33E52391F}"/>
              </a:ext>
            </a:extLst>
          </p:cNvPr>
          <p:cNvSpPr>
            <a:spLocks noGrp="1"/>
          </p:cNvSpPr>
          <p:nvPr>
            <p:ph type="ftr" sz="quarter" idx="3"/>
          </p:nvPr>
        </p:nvSpPr>
        <p:spPr/>
        <p:txBody>
          <a:bodyPr/>
          <a:lstStyle/>
          <a:p>
            <a:r>
              <a:rPr lang="de-DE"/>
              <a:t>www.km-bw.de</a:t>
            </a:r>
            <a:endParaRPr lang="de-DE" dirty="0"/>
          </a:p>
        </p:txBody>
      </p:sp>
    </p:spTree>
    <p:extLst>
      <p:ext uri="{BB962C8B-B14F-4D97-AF65-F5344CB8AC3E}">
        <p14:creationId xmlns:p14="http://schemas.microsoft.com/office/powerpoint/2010/main" val="724115799"/>
      </p:ext>
    </p:extLst>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28</a:t>
            </a:r>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a:solidFill>
                <a:schemeClr val="tx1"/>
              </a:solidFill>
              <a:latin typeface="Garamond"/>
              <a:cs typeface="Garamond"/>
            </a:endParaRPr>
          </a:p>
          <a:p>
            <a:pPr marL="109728" indent="0">
              <a:lnSpc>
                <a:spcPct val="140000"/>
              </a:lnSpc>
              <a:buNone/>
            </a:pPr>
            <a:r>
              <a:rPr lang="de-DE" sz="1700" b="1" dirty="0">
                <a:solidFill>
                  <a:schemeClr val="tx1">
                    <a:lumMod val="75000"/>
                    <a:lumOff val="25000"/>
                  </a:schemeClr>
                </a:solidFill>
                <a:latin typeface="Arial"/>
                <a:cs typeface="Arial"/>
              </a:rPr>
              <a:t>Erforderliche Dokumente:</a:t>
            </a:r>
          </a:p>
          <a:p>
            <a:pPr>
              <a:lnSpc>
                <a:spcPct val="140000"/>
              </a:lnSpc>
            </a:pPr>
            <a:r>
              <a:rPr lang="de-DE" sz="1700" dirty="0">
                <a:solidFill>
                  <a:schemeClr val="tx1">
                    <a:lumMod val="75000"/>
                    <a:lumOff val="25000"/>
                  </a:schemeClr>
                </a:solidFill>
                <a:latin typeface="Arial"/>
                <a:cs typeface="Arial"/>
              </a:rPr>
              <a:t>Pass oder anderer Identitätsnachweis des Kindes</a:t>
            </a:r>
          </a:p>
          <a:p>
            <a:pPr>
              <a:lnSpc>
                <a:spcPct val="140000"/>
              </a:lnSpc>
            </a:pPr>
            <a:r>
              <a:rPr lang="de-DE" sz="1700" dirty="0">
                <a:solidFill>
                  <a:schemeClr val="tx1">
                    <a:lumMod val="75000"/>
                    <a:lumOff val="25000"/>
                  </a:schemeClr>
                </a:solidFill>
                <a:latin typeface="Arial"/>
                <a:cs typeface="Arial"/>
              </a:rPr>
              <a:t>Bestätigung der Grundschule über den Schulbesuch</a:t>
            </a:r>
          </a:p>
          <a:p>
            <a:pPr>
              <a:lnSpc>
                <a:spcPct val="140000"/>
              </a:lnSpc>
            </a:pPr>
            <a:r>
              <a:rPr lang="de-DE" sz="1700" dirty="0">
                <a:solidFill>
                  <a:schemeClr val="tx1">
                    <a:lumMod val="75000"/>
                    <a:lumOff val="25000"/>
                  </a:schemeClr>
                </a:solidFill>
                <a:latin typeface="Arial"/>
                <a:cs typeface="Arial"/>
              </a:rPr>
              <a:t>Grundschulempfehlung</a:t>
            </a:r>
          </a:p>
          <a:p>
            <a:pPr>
              <a:lnSpc>
                <a:spcPct val="140000"/>
              </a:lnSpc>
            </a:pPr>
            <a:r>
              <a:rPr lang="de-DE" sz="1700" dirty="0">
                <a:solidFill>
                  <a:schemeClr val="tx1">
                    <a:lumMod val="75000"/>
                    <a:lumOff val="25000"/>
                  </a:schemeClr>
                </a:solidFill>
                <a:latin typeface="Arial"/>
                <a:cs typeface="Arial"/>
              </a:rPr>
              <a:t>Bestätigung der Grundschule über ein                                        </a:t>
            </a:r>
          </a:p>
          <a:p>
            <a:pPr marL="118872" indent="0">
              <a:lnSpc>
                <a:spcPct val="140000"/>
              </a:lnSpc>
              <a:buNone/>
            </a:pPr>
            <a:r>
              <a:rPr lang="de-DE" sz="1700" dirty="0">
                <a:solidFill>
                  <a:schemeClr val="tx1">
                    <a:lumMod val="75000"/>
                    <a:lumOff val="25000"/>
                  </a:schemeClr>
                </a:solidFill>
                <a:latin typeface="Arial"/>
                <a:cs typeface="Arial"/>
              </a:rPr>
              <a:t>     Informations- und Beratungsgespräch </a:t>
            </a: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a:solidFill>
                  <a:schemeClr val="tx1">
                    <a:lumMod val="75000"/>
                    <a:lumOff val="25000"/>
                  </a:schemeClr>
                </a:solidFill>
                <a:latin typeface="Arial"/>
                <a:cs typeface="Arial"/>
              </a:rPr>
              <a:t>Die Schulwahlentscheidung obliegt den Eltern.</a:t>
            </a: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29</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Weitere Informationen </a:t>
            </a: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a:solidFill>
                  <a:srgbClr val="1EAEBD"/>
                </a:solidFill>
                <a:latin typeface="Arial"/>
                <a:cs typeface="Arial"/>
                <a:hlinkClick r:id="rId3"/>
              </a:rPr>
              <a:t>www.km-bw.de</a:t>
            </a:r>
            <a:r>
              <a:rPr lang="de-DE" sz="1600" dirty="0">
                <a:solidFill>
                  <a:srgbClr val="1EAEBD"/>
                </a:solidFill>
                <a:latin typeface="Arial"/>
                <a:cs typeface="Arial"/>
              </a:rPr>
              <a:t>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„Grundschule – Von </a:t>
            </a:r>
          </a:p>
          <a:p>
            <a:r>
              <a:rPr lang="de-DE" sz="1600" dirty="0">
                <a:solidFill>
                  <a:schemeClr val="tx1">
                    <a:lumMod val="75000"/>
                    <a:lumOff val="25000"/>
                  </a:schemeClr>
                </a:solidFill>
                <a:latin typeface="Arial"/>
                <a:cs typeface="Arial"/>
              </a:rPr>
              <a:t>der Grundschule in </a:t>
            </a:r>
          </a:p>
          <a:p>
            <a:r>
              <a:rPr lang="de-DE" sz="1600" dirty="0">
                <a:solidFill>
                  <a:schemeClr val="tx1">
                    <a:lumMod val="75000"/>
                    <a:lumOff val="25000"/>
                  </a:schemeClr>
                </a:solidFill>
                <a:latin typeface="Arial"/>
                <a:cs typeface="Arial"/>
              </a:rPr>
              <a:t>die weiterführende Schule“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a:latin typeface="Arial"/>
                <a:cs typeface="Arial"/>
                <a:hlinkClick r:id="rId4"/>
              </a:rPr>
              <a:t>www.bildungsnavi-bw.de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a:t>Vielen Dank für Ihre Aufmerksamkeit! </a:t>
            </a:r>
          </a:p>
        </p:txBody>
      </p:sp>
      <p:sp>
        <p:nvSpPr>
          <p:cNvPr id="5" name="Datumsplatzhalter 4"/>
          <p:cNvSpPr>
            <a:spLocks noGrp="1"/>
          </p:cNvSpPr>
          <p:nvPr>
            <p:ph type="dt" sz="half" idx="2"/>
          </p:nvPr>
        </p:nvSpPr>
        <p:spPr>
          <a:xfrm>
            <a:off x="7812360" y="5949280"/>
            <a:ext cx="886737" cy="360000"/>
          </a:xfrm>
        </p:spPr>
        <p:txBody>
          <a:bodyPr/>
          <a:lstStyle/>
          <a:p>
            <a:r>
              <a:rPr lang="de-DE" dirty="0"/>
              <a:t>Folie 30</a:t>
            </a:r>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 xmlns:a16="http://schemas.microsoft.com/office/drawing/2014/main" id="{207A2406-A466-4B0F-9623-8F15E5C85C09}"/>
              </a:ext>
            </a:extLst>
          </p:cNvPr>
          <p:cNvGraphicFramePr>
            <a:graphicFrameLocks noGrp="1"/>
          </p:cNvGraphicFramePr>
          <p:nvPr>
            <p:ph idx="1"/>
            <p:extLst>
              <p:ext uri="{D42A27DB-BD31-4B8C-83A1-F6EECF244321}">
                <p14:modId xmlns:p14="http://schemas.microsoft.com/office/powerpoint/2010/main" val="2553461220"/>
              </p:ext>
            </p:extLst>
          </p:nvPr>
        </p:nvGraphicFramePr>
        <p:xfrm>
          <a:off x="467544" y="1097961"/>
          <a:ext cx="7919208" cy="4632960"/>
        </p:xfrm>
        <a:graphic>
          <a:graphicData uri="http://schemas.openxmlformats.org/drawingml/2006/table">
            <a:tbl>
              <a:tblPr firstRow="1" firstCol="1" bandRow="1"/>
              <a:tblGrid>
                <a:gridCol w="3959604">
                  <a:extLst>
                    <a:ext uri="{9D8B030D-6E8A-4147-A177-3AD203B41FA5}">
                      <a16:colId xmlns="" xmlns:a16="http://schemas.microsoft.com/office/drawing/2014/main" val="1027327834"/>
                    </a:ext>
                  </a:extLst>
                </a:gridCol>
                <a:gridCol w="3959604">
                  <a:extLst>
                    <a:ext uri="{9D8B030D-6E8A-4147-A177-3AD203B41FA5}">
                      <a16:colId xmlns="" xmlns:a16="http://schemas.microsoft.com/office/drawing/2014/main" val="2524297777"/>
                    </a:ext>
                  </a:extLst>
                </a:gridCol>
              </a:tblGrid>
              <a:tr h="1413064">
                <a:tc>
                  <a:txBody>
                    <a:bodyPr/>
                    <a:lstStyle/>
                    <a:p>
                      <a:pPr marL="0" algn="l" rtl="0" eaLnBrk="1" latinLnBrk="0" hangingPunct="1"/>
                      <a:r>
                        <a:rPr kumimoji="0" lang="de-DE"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marL="0" algn="l" rtl="0" eaLnBrk="1" latinLnBrk="0" hangingPunct="1"/>
                      <a:r>
                        <a:rPr kumimoji="0" lang="de-DE"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Entscheidung der Eltern über die Teilnahme am Beratungsverfahren</a:t>
                      </a:r>
                    </a:p>
                    <a:p>
                      <a:pPr marL="0" algn="l" rtl="0" eaLnBrk="1" latinLnBrk="0" hangingPunct="1"/>
                      <a:r>
                        <a:rPr kumimoji="0" lang="de-DE"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(max. 4 Schultage nach Ausgabe der GS-Empfehlung)</a:t>
                      </a:r>
                    </a:p>
                    <a:p>
                      <a:pPr marL="0" algn="l" rtl="0" eaLnBrk="1" latinLnBrk="0" hangingPunct="1"/>
                      <a:r>
                        <a:rPr kumimoji="0" lang="de-DE"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r>
                        <a:rPr kumimoji="0" lang="de-DE" sz="1600" b="1"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marL="0" algn="l" rtl="0" eaLnBrk="1" latinLnBrk="0" hangingPunct="1"/>
                      <a:r>
                        <a:rPr kumimoji="0" lang="de-DE" sz="1600" b="1"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bis 09.02.23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80775941"/>
                  </a:ext>
                </a:extLst>
              </a:tr>
              <a:tr h="942043">
                <a:tc>
                  <a:txBody>
                    <a:bodyPr/>
                    <a:lstStyle/>
                    <a:p>
                      <a:pPr marL="0" algn="l" rtl="0" eaLnBrk="1" latinLnBrk="0" hangingPunct="1"/>
                      <a:r>
                        <a:rPr kumimoji="0" lang="de-DE"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marL="0" algn="l" rtl="0" eaLnBrk="1" latinLnBrk="0" hangingPunct="1"/>
                      <a:r>
                        <a:rPr kumimoji="0" lang="de-DE"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Anmeldung an den weiterführenden Schulen</a:t>
                      </a:r>
                    </a:p>
                    <a:p>
                      <a:pPr marL="0" algn="l" rtl="0" eaLnBrk="1" latinLnBrk="0" hangingPunct="1"/>
                      <a:r>
                        <a:rPr kumimoji="0" lang="de-DE"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r>
                        <a:rPr kumimoji="0" lang="de-DE" sz="1600" b="1"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marL="0" algn="l" rtl="0" eaLnBrk="1" latinLnBrk="0" hangingPunct="1"/>
                      <a:r>
                        <a:rPr kumimoji="0" lang="de-DE" sz="1600" b="1"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08./09.03.23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32659257"/>
                  </a:ext>
                </a:extLst>
              </a:tr>
              <a:tr h="942043">
                <a:tc>
                  <a:txBody>
                    <a:bodyPr/>
                    <a:lstStyle/>
                    <a:p>
                      <a:pPr marL="0" algn="l" rtl="0" eaLnBrk="1" latinLnBrk="0" hangingPunct="1"/>
                      <a:r>
                        <a:rPr kumimoji="0" lang="de-DE" sz="1600" b="1"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marL="0" algn="l" rtl="0" eaLnBrk="1" latinLnBrk="0" hangingPunct="1"/>
                      <a:r>
                        <a:rPr kumimoji="0" lang="de-DE" sz="1600" b="1"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Durchführung des Beratungsverfahrens</a:t>
                      </a:r>
                    </a:p>
                    <a:p>
                      <a:pPr marL="0" algn="l" rtl="0" eaLnBrk="1" latinLnBrk="0" hangingPunct="1"/>
                      <a:r>
                        <a:rPr kumimoji="0" lang="de-DE" sz="1600" b="1"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r>
                        <a:rPr kumimoji="0" lang="de-DE" sz="1600" b="1"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marL="0" algn="l" rtl="0" eaLnBrk="1" latinLnBrk="0" hangingPunct="1"/>
                      <a:r>
                        <a:rPr kumimoji="0" lang="de-DE" sz="1600" b="1"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bis 29.03.23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32289171"/>
                  </a:ext>
                </a:extLst>
              </a:tr>
              <a:tr h="1177553">
                <a:tc>
                  <a:txBody>
                    <a:bodyPr/>
                    <a:lstStyle/>
                    <a:p>
                      <a:pPr marL="0" algn="l" rtl="0" eaLnBrk="1" latinLnBrk="0" hangingPunct="1"/>
                      <a:r>
                        <a:rPr kumimoji="0" lang="de-DE" sz="1600" b="1"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marL="0" algn="l" rtl="0" eaLnBrk="1" latinLnBrk="0" hangingPunct="1"/>
                      <a:r>
                        <a:rPr kumimoji="0" lang="de-DE" sz="1600" b="1"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Anmeldung der Kinder, die am besonderen Beratungsverfahren teilnehmen</a:t>
                      </a:r>
                    </a:p>
                    <a:p>
                      <a:pPr marL="0" algn="l" rtl="0" eaLnBrk="1" latinLnBrk="0" hangingPunct="1"/>
                      <a:r>
                        <a:rPr kumimoji="0" lang="de-DE" sz="1600" b="1"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r>
                        <a:rPr kumimoji="0" lang="de-DE"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marL="0" algn="l" rtl="0" eaLnBrk="1" latinLnBrk="0" hangingPunct="1"/>
                      <a:r>
                        <a:rPr kumimoji="0" lang="de-DE"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bis 01.04.23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05569904"/>
                  </a:ext>
                </a:extLst>
              </a:tr>
            </a:tbl>
          </a:graphicData>
        </a:graphic>
      </p:graphicFrame>
      <p:sp>
        <p:nvSpPr>
          <p:cNvPr id="3" name="Titel 2">
            <a:extLst>
              <a:ext uri="{FF2B5EF4-FFF2-40B4-BE49-F238E27FC236}">
                <a16:creationId xmlns="" xmlns:a16="http://schemas.microsoft.com/office/drawing/2014/main" id="{DF4EBF4D-2500-4F51-BB2B-3095A74D7B3B}"/>
              </a:ext>
            </a:extLst>
          </p:cNvPr>
          <p:cNvSpPr>
            <a:spLocks noGrp="1"/>
          </p:cNvSpPr>
          <p:nvPr>
            <p:ph type="title"/>
          </p:nvPr>
        </p:nvSpPr>
        <p:spPr>
          <a:xfrm>
            <a:off x="457200" y="159296"/>
            <a:ext cx="8229600" cy="1066800"/>
          </a:xfrm>
        </p:spPr>
        <p:txBody>
          <a:bodyPr/>
          <a:lstStyle/>
          <a:p>
            <a:r>
              <a:rPr kumimoji="0" lang="de-DE" altLang="de-DE" sz="36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Termine für Klasse 4 Übertritt</a:t>
            </a:r>
            <a:endParaRPr lang="de-DE" dirty="0"/>
          </a:p>
        </p:txBody>
      </p:sp>
      <p:sp>
        <p:nvSpPr>
          <p:cNvPr id="4" name="Datumsplatzhalter 3">
            <a:extLst>
              <a:ext uri="{FF2B5EF4-FFF2-40B4-BE49-F238E27FC236}">
                <a16:creationId xmlns="" xmlns:a16="http://schemas.microsoft.com/office/drawing/2014/main" id="{6D10F98D-3DAD-4E32-A016-1C75575BE42C}"/>
              </a:ext>
            </a:extLst>
          </p:cNvPr>
          <p:cNvSpPr>
            <a:spLocks noGrp="1"/>
          </p:cNvSpPr>
          <p:nvPr>
            <p:ph type="dt" sz="half" idx="2"/>
          </p:nvPr>
        </p:nvSpPr>
        <p:spPr/>
        <p:txBody>
          <a:bodyPr/>
          <a:lstStyle/>
          <a:p>
            <a:fld id="{C157544B-67EA-454E-8D77-134FF4203B51}" type="datetime1">
              <a:rPr lang="de-DE" smtClean="0"/>
              <a:pPr/>
              <a:t>25.10.2022</a:t>
            </a:fld>
            <a:endParaRPr lang="de-DE" dirty="0"/>
          </a:p>
        </p:txBody>
      </p:sp>
      <p:sp>
        <p:nvSpPr>
          <p:cNvPr id="5" name="Fußzeilenplatzhalter 4">
            <a:extLst>
              <a:ext uri="{FF2B5EF4-FFF2-40B4-BE49-F238E27FC236}">
                <a16:creationId xmlns="" xmlns:a16="http://schemas.microsoft.com/office/drawing/2014/main" id="{73015993-AA2F-443F-AF0D-EDD73C589D41}"/>
              </a:ext>
            </a:extLst>
          </p:cNvPr>
          <p:cNvSpPr>
            <a:spLocks noGrp="1"/>
          </p:cNvSpPr>
          <p:nvPr>
            <p:ph type="ftr" sz="quarter" idx="3"/>
          </p:nvPr>
        </p:nvSpPr>
        <p:spPr/>
        <p:txBody>
          <a:bodyPr/>
          <a:lstStyle/>
          <a:p>
            <a:r>
              <a:rPr lang="de-DE"/>
              <a:t>www.km-bw.de</a:t>
            </a:r>
            <a:endParaRPr lang="de-DE" dirty="0"/>
          </a:p>
        </p:txBody>
      </p:sp>
    </p:spTree>
    <p:extLst>
      <p:ext uri="{BB962C8B-B14F-4D97-AF65-F5344CB8AC3E}">
        <p14:creationId xmlns:p14="http://schemas.microsoft.com/office/powerpoint/2010/main" val="3822822257"/>
      </p:ext>
    </p:extLst>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a:solidFill>
                  <a:schemeClr val="tx1">
                    <a:lumMod val="75000"/>
                    <a:lumOff val="25000"/>
                  </a:schemeClr>
                </a:solidFill>
                <a:latin typeface="Arial"/>
                <a:cs typeface="Arial"/>
              </a:rPr>
              <a:t>Bausteine des Übergangsverfahrens </a:t>
            </a:r>
            <a:endParaRPr lang="de-DE" sz="2400" kern="1200" dirty="0">
              <a:solidFill>
                <a:schemeClr val="tx1">
                  <a:lumMod val="75000"/>
                  <a:lumOff val="25000"/>
                </a:schemeClr>
              </a:solidFill>
              <a:latin typeface="Arial"/>
              <a:cs typeface="Arial"/>
            </a:endParaRPr>
          </a:p>
          <a:p>
            <a:pPr indent="-457200" defTabSz="711200">
              <a:spcBef>
                <a:spcPct val="0"/>
              </a:spcBef>
              <a:spcAft>
                <a:spcPct val="15000"/>
              </a:spcAft>
            </a:pPr>
            <a:endParaRPr lang="de-DE" sz="2400" dirty="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Bausteine des Übergangsverfahrens </a:t>
            </a: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p>
          <a:p>
            <a:pPr>
              <a:lnSpc>
                <a:spcPct val="120000"/>
              </a:lnSpc>
            </a:pPr>
            <a:r>
              <a:rPr lang="de-DE" sz="1600" dirty="0">
                <a:solidFill>
                  <a:schemeClr val="accent3">
                    <a:lumMod val="60000"/>
                    <a:lumOff val="40000"/>
                  </a:schemeClr>
                </a:solidFill>
                <a:latin typeface="Arial"/>
                <a:cs typeface="Arial"/>
              </a:rPr>
              <a:t>     (vgl.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3/4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zusätzliche Beratung auf Wunsch der Eltern in Klasse 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Beratung und Information für Eltern ab dem Grundschulbeginn</a:t>
            </a: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a:solidFill>
                  <a:schemeClr val="tx1">
                    <a:lumMod val="75000"/>
                    <a:lumOff val="25000"/>
                  </a:schemeClr>
                </a:solidFill>
                <a:latin typeface="Arial"/>
                <a:cs typeface="Arial"/>
              </a:rPr>
              <a:t>Grundschulempfehlung</a:t>
            </a: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a:solidFill>
                  <a:schemeClr val="tx1">
                    <a:lumMod val="75000"/>
                    <a:lumOff val="25000"/>
                  </a:schemeClr>
                </a:solidFill>
                <a:latin typeface="Arial"/>
                <a:cs typeface="Arial"/>
              </a:rPr>
              <a:t>Konzentrationsfähigkeit</a:t>
            </a: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Begabungsprofil</a:t>
            </a: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Belastbarkeit</a:t>
            </a: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Lernmotivation</a:t>
            </a: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Stärken/Schwächen hat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Misserfolgen um?</a:t>
            </a: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Soziale Kompetenz</a:t>
            </a: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anderen </a:t>
            </a:r>
          </a:p>
          <a:p>
            <a:r>
              <a:rPr lang="de-DE" sz="1600" dirty="0">
                <a:solidFill>
                  <a:schemeClr val="tx1">
                    <a:lumMod val="75000"/>
                    <a:lumOff val="25000"/>
                  </a:schemeClr>
                </a:solidFill>
                <a:latin typeface="Arial"/>
                <a:cs typeface="Arial"/>
              </a:rPr>
              <a:t>     zusammenarbeiten?</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a:solidFill>
                  <a:schemeClr val="tx1">
                    <a:lumMod val="75000"/>
                    <a:lumOff val="25000"/>
                  </a:schemeClr>
                </a:solidFill>
                <a:latin typeface="Arial"/>
                <a:cs typeface="Arial"/>
              </a:rPr>
              <a:t>Allgemein bildende </a:t>
            </a:r>
            <a:r>
              <a:rPr lang="de-DE" sz="2200" dirty="0">
                <a:solidFill>
                  <a:schemeClr val="tx1">
                    <a:lumMod val="75000"/>
                    <a:lumOff val="25000"/>
                  </a:schemeClr>
                </a:solidFill>
                <a:latin typeface="Arial"/>
                <a:cs typeface="Arial"/>
              </a:rPr>
              <a:t>Sc</a:t>
            </a:r>
            <a:r>
              <a:rPr lang="de-DE" sz="2200" kern="1200" dirty="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Gymnasium</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gezielte Vorbereitung auf einen reibungslosen Übergang in die duale Ausbildung bzw. in eine weiterführende berufliche Schule.</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5405</Words>
  <Application>Microsoft Office PowerPoint</Application>
  <PresentationFormat>Bildschirmpräsentation (4:3)</PresentationFormat>
  <Paragraphs>837</Paragraphs>
  <Slides>32</Slides>
  <Notes>30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32</vt:i4>
      </vt:variant>
    </vt:vector>
  </HeadingPairs>
  <TitlesOfParts>
    <vt:vector size="42" baseType="lpstr">
      <vt:lpstr>Arial</vt:lpstr>
      <vt:lpstr>Arial Black</vt:lpstr>
      <vt:lpstr>AvantGarde Bk BT</vt:lpstr>
      <vt:lpstr>Calibri</vt:lpstr>
      <vt:lpstr>Garamond</vt:lpstr>
      <vt:lpstr>Georgia</vt:lpstr>
      <vt:lpstr>Symbol</vt:lpstr>
      <vt:lpstr>Times New Roman</vt:lpstr>
      <vt:lpstr>Wingdings</vt:lpstr>
      <vt:lpstr>Formatvorlage_rot Logo Bildung</vt:lpstr>
      <vt:lpstr>Auf der Grundschule aufbauende Schularten</vt:lpstr>
      <vt:lpstr>Überblick</vt:lpstr>
      <vt:lpstr>Termine für Klasse 4 Übertritt </vt:lpstr>
      <vt:lpstr>Termine für Klasse 4 Übertritt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dts Rektorat</cp:lastModifiedBy>
  <cp:revision>778</cp:revision>
  <cp:lastPrinted>2020-10-07T11:30:21Z</cp:lastPrinted>
  <dcterms:created xsi:type="dcterms:W3CDTF">2014-03-18T09:41:04Z</dcterms:created>
  <dcterms:modified xsi:type="dcterms:W3CDTF">2022-10-25T16:04:46Z</dcterms:modified>
</cp:coreProperties>
</file>